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7" r:id="rId12"/>
    <p:sldId id="273" r:id="rId13"/>
    <p:sldId id="268" r:id="rId14"/>
  </p:sldIdLst>
  <p:sldSz cx="12192000" cy="6858000"/>
  <p:notesSz cx="6858000" cy="9144000"/>
  <p:embeddedFontLst>
    <p:embeddedFont>
      <p:font typeface="Calibri" pitchFamily="34" charset="0"/>
      <p:regular r:id="rId16"/>
      <p:bold r:id="rId17"/>
      <p:italic r:id="rId18"/>
      <p:boldItalic r:id="rId19"/>
    </p:embeddedFont>
    <p:embeddedFont>
      <p:font typeface="Calibri Light" pitchFamily="34" charset="0"/>
      <p:regular r:id="rId20"/>
      <p:italic r:id="rId21"/>
    </p:embeddedFont>
  </p:embeddedFontLst>
  <p:defaultTextStyle>
    <a:defPPr>
      <a:defRPr lang="pl-PL"/>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13" autoAdjust="0"/>
    <p:restoredTop sz="94517" autoAdjust="0"/>
  </p:normalViewPr>
  <p:slideViewPr>
    <p:cSldViewPr snapToGrid="0">
      <p:cViewPr varScale="1">
        <p:scale>
          <a:sx n="80" d="100"/>
          <a:sy n="80" d="100"/>
        </p:scale>
        <p:origin x="-108" y="-60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E1CDC4FD-DFAB-4B82-8D83-D07756D592DD}" type="datetimeFigureOut">
              <a:rPr lang="pl-PL"/>
              <a:pPr>
                <a:defRPr/>
              </a:pPr>
              <a:t>2017-12-07</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54C2D1F-ECA1-4332-93A6-87E6373F722C}" type="slidenum">
              <a:rPr lang="pl-PL"/>
              <a:pPr/>
              <a:t>‹#›</a:t>
            </a:fld>
            <a:endParaRPr lang="pl-P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8195"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pl-PL" smtClean="0"/>
              <a:t>http://blog-ekologiczny.blogspot.com/2010/12/jak-dziaa-segregacja-odpadow-i-jakie.html</a:t>
            </a:r>
          </a:p>
        </p:txBody>
      </p:sp>
      <p:sp>
        <p:nvSpPr>
          <p:cNvPr id="8196" name="Symbol zastępczy numeru slajdu 3"/>
          <p:cNvSpPr>
            <a:spLocks noGrp="1"/>
          </p:cNvSpPr>
          <p:nvPr>
            <p:ph type="sldNum" sz="quarter" idx="5"/>
          </p:nvPr>
        </p:nvSpPr>
        <p:spPr bwMode="auto">
          <a:noFill/>
          <a:ln>
            <a:miter lim="800000"/>
            <a:headEnd/>
            <a:tailEnd/>
          </a:ln>
        </p:spPr>
        <p:txBody>
          <a:bodyPr/>
          <a:lstStyle/>
          <a:p>
            <a:fld id="{F7ED72D0-877B-4B6C-98B4-559060089422}" type="slidenum">
              <a:rPr lang="pl-PL"/>
              <a:pPr/>
              <a:t>5</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10243"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pl-PL" smtClean="0"/>
              <a:t>http://blog-ekologiczny.blogspot.com/2010/12/jak-dziaa-segregacja-odpadow-i-jakie.html</a:t>
            </a:r>
          </a:p>
        </p:txBody>
      </p:sp>
      <p:sp>
        <p:nvSpPr>
          <p:cNvPr id="10244" name="Symbol zastępczy numeru slajdu 3"/>
          <p:cNvSpPr>
            <a:spLocks noGrp="1"/>
          </p:cNvSpPr>
          <p:nvPr>
            <p:ph type="sldNum" sz="quarter" idx="5"/>
          </p:nvPr>
        </p:nvSpPr>
        <p:spPr bwMode="auto">
          <a:noFill/>
          <a:ln>
            <a:miter lim="800000"/>
            <a:headEnd/>
            <a:tailEnd/>
          </a:ln>
        </p:spPr>
        <p:txBody>
          <a:bodyPr/>
          <a:lstStyle/>
          <a:p>
            <a:fld id="{71F1F325-4AFE-4873-BF49-827658E81A8E}" type="slidenum">
              <a:rPr lang="pl-PL"/>
              <a:pPr/>
              <a:t>6</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12291"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pl-PL" smtClean="0"/>
              <a:t>http://blog-ekologiczny.blogspot.com/2010/12/jak-dziaa-segregacja-odpadow-i-jakie.html</a:t>
            </a:r>
          </a:p>
        </p:txBody>
      </p:sp>
      <p:sp>
        <p:nvSpPr>
          <p:cNvPr id="12292" name="Symbol zastępczy numeru slajdu 3"/>
          <p:cNvSpPr>
            <a:spLocks noGrp="1"/>
          </p:cNvSpPr>
          <p:nvPr>
            <p:ph type="sldNum" sz="quarter" idx="5"/>
          </p:nvPr>
        </p:nvSpPr>
        <p:spPr bwMode="auto">
          <a:noFill/>
          <a:ln>
            <a:miter lim="800000"/>
            <a:headEnd/>
            <a:tailEnd/>
          </a:ln>
        </p:spPr>
        <p:txBody>
          <a:bodyPr/>
          <a:lstStyle/>
          <a:p>
            <a:fld id="{02237B7B-13CA-42B8-8A04-22CA3C6262CB}" type="slidenum">
              <a:rPr lang="pl-PL"/>
              <a:pPr/>
              <a:t>7</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14339"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pl-PL" smtClean="0"/>
              <a:t>http://blog-ekologiczny.blogspot.com/2010/12/jak-dziaa-segregacja-odpadow-i-jakie.html</a:t>
            </a:r>
          </a:p>
        </p:txBody>
      </p:sp>
      <p:sp>
        <p:nvSpPr>
          <p:cNvPr id="14340" name="Symbol zastępczy numeru slajdu 3"/>
          <p:cNvSpPr>
            <a:spLocks noGrp="1"/>
          </p:cNvSpPr>
          <p:nvPr>
            <p:ph type="sldNum" sz="quarter" idx="5"/>
          </p:nvPr>
        </p:nvSpPr>
        <p:spPr bwMode="auto">
          <a:noFill/>
          <a:ln>
            <a:miter lim="800000"/>
            <a:headEnd/>
            <a:tailEnd/>
          </a:ln>
        </p:spPr>
        <p:txBody>
          <a:bodyPr/>
          <a:lstStyle/>
          <a:p>
            <a:fld id="{8D64929B-2BBD-4117-B054-ED776DE3F390}" type="slidenum">
              <a:rPr lang="pl-PL"/>
              <a:pPr/>
              <a:t>8</a:t>
            </a:fld>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16387"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pl-PL" smtClean="0"/>
              <a:t>http://blog-ekologiczny.blogspot.com/2010/12/jak-dziaa-segregacja-odpadow-i-jakie.html</a:t>
            </a:r>
          </a:p>
        </p:txBody>
      </p:sp>
      <p:sp>
        <p:nvSpPr>
          <p:cNvPr id="16388" name="Symbol zastępczy numeru slajdu 3"/>
          <p:cNvSpPr>
            <a:spLocks noGrp="1"/>
          </p:cNvSpPr>
          <p:nvPr>
            <p:ph type="sldNum" sz="quarter" idx="5"/>
          </p:nvPr>
        </p:nvSpPr>
        <p:spPr bwMode="auto">
          <a:noFill/>
          <a:ln>
            <a:miter lim="800000"/>
            <a:headEnd/>
            <a:tailEnd/>
          </a:ln>
        </p:spPr>
        <p:txBody>
          <a:bodyPr/>
          <a:lstStyle/>
          <a:p>
            <a:fld id="{2E13F21B-D3D9-4A06-B052-F0531E1401C1}" type="slidenum">
              <a:rPr lang="pl-PL"/>
              <a:pPr/>
              <a:t>9</a:t>
            </a:fld>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20483"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pl-PL" smtClean="0"/>
              <a:t>http://www.ekologia.pl/wiedza/zanieczyszczenia/recykling-odzysk-surowcow-wtornych,11033,5.html</a:t>
            </a:r>
          </a:p>
        </p:txBody>
      </p:sp>
      <p:sp>
        <p:nvSpPr>
          <p:cNvPr id="20484" name="Symbol zastępczy numeru slajdu 3"/>
          <p:cNvSpPr>
            <a:spLocks noGrp="1"/>
          </p:cNvSpPr>
          <p:nvPr>
            <p:ph type="sldNum" sz="quarter" idx="5"/>
          </p:nvPr>
        </p:nvSpPr>
        <p:spPr bwMode="auto">
          <a:noFill/>
          <a:ln>
            <a:miter lim="800000"/>
            <a:headEnd/>
            <a:tailEnd/>
          </a:ln>
        </p:spPr>
        <p:txBody>
          <a:bodyPr/>
          <a:lstStyle/>
          <a:p>
            <a:fld id="{17DCE95D-76EA-4F59-8B5D-D9BF07974301}" type="slidenum">
              <a:rPr lang="pl-PL"/>
              <a:pPr/>
              <a:t>10</a:t>
            </a:fld>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23555"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23556" name="Symbol zastępczy numeru slajdu 3"/>
          <p:cNvSpPr>
            <a:spLocks noGrp="1"/>
          </p:cNvSpPr>
          <p:nvPr>
            <p:ph type="sldNum" sz="quarter" idx="5"/>
          </p:nvPr>
        </p:nvSpPr>
        <p:spPr bwMode="auto">
          <a:noFill/>
          <a:ln>
            <a:miter lim="800000"/>
            <a:headEnd/>
            <a:tailEnd/>
          </a:ln>
        </p:spPr>
        <p:txBody>
          <a:bodyPr/>
          <a:lstStyle/>
          <a:p>
            <a:fld id="{708A3139-1367-49D8-B2A5-80ED0FEC0EAE}" type="slidenum">
              <a:rPr lang="pl-PL"/>
              <a:pPr/>
              <a:t>13</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fld id="{305C5E66-D380-4DD7-8769-E54495F2505A}" type="datetimeFigureOut">
              <a:rPr lang="pl-PL"/>
              <a:pPr>
                <a:defRPr/>
              </a:pPr>
              <a:t>2017-12-07</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fld id="{474CF6BF-36DB-4AEC-8647-BF3E423C8761}" type="slidenum">
              <a:rPr lang="pl-PL"/>
              <a:pPr/>
              <a:t>‹#›</a:t>
            </a:fld>
            <a:endParaRPr lang="pl-PL"/>
          </a:p>
        </p:txBody>
      </p:sp>
    </p:spTree>
  </p:cSld>
  <p:clrMapOvr>
    <a:masterClrMapping/>
  </p:clrMapOvr>
  <p:transition spd="slow" advTm="20165">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5F56ACD1-149A-4B0C-9429-B184D30DAA35}" type="datetimeFigureOut">
              <a:rPr lang="pl-PL"/>
              <a:pPr>
                <a:defRPr/>
              </a:pPr>
              <a:t>2017-12-07</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fld id="{9D1C14E7-CEA4-4796-922F-DB2D87C9BAA8}" type="slidenum">
              <a:rPr lang="pl-PL"/>
              <a:pPr/>
              <a:t>‹#›</a:t>
            </a:fld>
            <a:endParaRPr lang="pl-PL"/>
          </a:p>
        </p:txBody>
      </p:sp>
    </p:spTree>
  </p:cSld>
  <p:clrMapOvr>
    <a:masterClrMapping/>
  </p:clrMapOvr>
  <p:transition spd="slow" advTm="20165">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F0085B22-0207-4625-8415-CAA81746D88B}" type="datetimeFigureOut">
              <a:rPr lang="pl-PL"/>
              <a:pPr>
                <a:defRPr/>
              </a:pPr>
              <a:t>2017-12-07</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fld id="{2154C2F4-D0C2-44C1-A839-B5290267E364}" type="slidenum">
              <a:rPr lang="pl-PL"/>
              <a:pPr/>
              <a:t>‹#›</a:t>
            </a:fld>
            <a:endParaRPr lang="pl-PL"/>
          </a:p>
        </p:txBody>
      </p:sp>
    </p:spTree>
  </p:cSld>
  <p:clrMapOvr>
    <a:masterClrMapping/>
  </p:clrMapOvr>
  <p:transition spd="slow" advTm="20165">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6C100D43-DDEF-4A53-9E6B-F787A82298D5}" type="datetimeFigureOut">
              <a:rPr lang="pl-PL"/>
              <a:pPr>
                <a:defRPr/>
              </a:pPr>
              <a:t>2017-12-07</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fld id="{91606A44-B07E-45AC-A2D4-981F5614E581}" type="slidenum">
              <a:rPr lang="pl-PL"/>
              <a:pPr/>
              <a:t>‹#›</a:t>
            </a:fld>
            <a:endParaRPr lang="pl-PL"/>
          </a:p>
        </p:txBody>
      </p:sp>
    </p:spTree>
  </p:cSld>
  <p:clrMapOvr>
    <a:masterClrMapping/>
  </p:clrMapOvr>
  <p:transition spd="slow" advTm="20165">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C8977031-9D86-41CF-97F7-79A4C2A2E862}" type="datetimeFigureOut">
              <a:rPr lang="pl-PL"/>
              <a:pPr>
                <a:defRPr/>
              </a:pPr>
              <a:t>2017-12-07</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fld id="{F16DE1CD-E88B-4A8E-B2F3-46CE8C95AF4A}" type="slidenum">
              <a:rPr lang="pl-PL"/>
              <a:pPr/>
              <a:t>‹#›</a:t>
            </a:fld>
            <a:endParaRPr lang="pl-PL"/>
          </a:p>
        </p:txBody>
      </p:sp>
    </p:spTree>
  </p:cSld>
  <p:clrMapOvr>
    <a:masterClrMapping/>
  </p:clrMapOvr>
  <p:transition spd="slow" advTm="20165">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fld id="{B74ECC78-3831-44B9-B645-547A34A20FC0}" type="datetimeFigureOut">
              <a:rPr lang="pl-PL"/>
              <a:pPr>
                <a:defRPr/>
              </a:pPr>
              <a:t>2017-12-07</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fld id="{2D5952B5-EB96-4A64-9598-DEF27E73B877}" type="slidenum">
              <a:rPr lang="pl-PL"/>
              <a:pPr/>
              <a:t>‹#›</a:t>
            </a:fld>
            <a:endParaRPr lang="pl-PL"/>
          </a:p>
        </p:txBody>
      </p:sp>
    </p:spTree>
  </p:cSld>
  <p:clrMapOvr>
    <a:masterClrMapping/>
  </p:clrMapOvr>
  <p:transition spd="slow" advTm="20165">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fld id="{5F0EB1FB-728C-4D1C-87F3-2C2CEF7FEC86}" type="datetimeFigureOut">
              <a:rPr lang="pl-PL"/>
              <a:pPr>
                <a:defRPr/>
              </a:pPr>
              <a:t>2017-12-07</a:t>
            </a:fld>
            <a:endParaRPr lang="pl-PL"/>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fld id="{21E1E98C-3541-496E-89A0-221DFB0C5696}" type="slidenum">
              <a:rPr lang="pl-PL"/>
              <a:pPr/>
              <a:t>‹#›</a:t>
            </a:fld>
            <a:endParaRPr lang="pl-PL"/>
          </a:p>
        </p:txBody>
      </p:sp>
    </p:spTree>
  </p:cSld>
  <p:clrMapOvr>
    <a:masterClrMapping/>
  </p:clrMapOvr>
  <p:transition spd="slow" advTm="20165">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fld id="{24441545-7C61-48E8-ACB3-380CE3BCBE01}" type="datetimeFigureOut">
              <a:rPr lang="pl-PL"/>
              <a:pPr>
                <a:defRPr/>
              </a:pPr>
              <a:t>2017-12-07</a:t>
            </a:fld>
            <a:endParaRPr lang="pl-PL"/>
          </a:p>
        </p:txBody>
      </p:sp>
      <p:sp>
        <p:nvSpPr>
          <p:cNvPr id="4" name="Symbol zastępczy stopki 4"/>
          <p:cNvSpPr>
            <a:spLocks noGrp="1"/>
          </p:cNvSpPr>
          <p:nvPr>
            <p:ph type="ftr" sz="quarter" idx="11"/>
          </p:nvPr>
        </p:nvSpPr>
        <p:spPr/>
        <p:txBody>
          <a:bodyPr/>
          <a:lstStyle>
            <a:lvl1pPr>
              <a:defRPr/>
            </a:lvl1pPr>
          </a:lstStyle>
          <a:p>
            <a:pPr>
              <a:defRPr/>
            </a:pPr>
            <a:endParaRPr lang="pl-PL"/>
          </a:p>
        </p:txBody>
      </p:sp>
      <p:sp>
        <p:nvSpPr>
          <p:cNvPr id="5" name="Symbol zastępczy numeru slajdu 5"/>
          <p:cNvSpPr>
            <a:spLocks noGrp="1"/>
          </p:cNvSpPr>
          <p:nvPr>
            <p:ph type="sldNum" sz="quarter" idx="12"/>
          </p:nvPr>
        </p:nvSpPr>
        <p:spPr/>
        <p:txBody>
          <a:bodyPr/>
          <a:lstStyle>
            <a:lvl1pPr>
              <a:defRPr/>
            </a:lvl1pPr>
          </a:lstStyle>
          <a:p>
            <a:fld id="{83D88400-FF91-4D88-9033-F2347C935069}" type="slidenum">
              <a:rPr lang="pl-PL"/>
              <a:pPr/>
              <a:t>‹#›</a:t>
            </a:fld>
            <a:endParaRPr lang="pl-PL"/>
          </a:p>
        </p:txBody>
      </p:sp>
    </p:spTree>
  </p:cSld>
  <p:clrMapOvr>
    <a:masterClrMapping/>
  </p:clrMapOvr>
  <p:transition spd="slow" advTm="20165">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E1EC261B-33C9-49C9-8EC6-F6E788D5C86A}" type="datetimeFigureOut">
              <a:rPr lang="pl-PL"/>
              <a:pPr>
                <a:defRPr/>
              </a:pPr>
              <a:t>2017-12-07</a:t>
            </a:fld>
            <a:endParaRPr lang="pl-PL"/>
          </a:p>
        </p:txBody>
      </p:sp>
      <p:sp>
        <p:nvSpPr>
          <p:cNvPr id="3" name="Symbol zastępczy stopki 4"/>
          <p:cNvSpPr>
            <a:spLocks noGrp="1"/>
          </p:cNvSpPr>
          <p:nvPr>
            <p:ph type="ftr" sz="quarter" idx="11"/>
          </p:nvPr>
        </p:nvSpPr>
        <p:spPr/>
        <p:txBody>
          <a:bodyPr/>
          <a:lstStyle>
            <a:lvl1pPr>
              <a:defRPr/>
            </a:lvl1pPr>
          </a:lstStyle>
          <a:p>
            <a:pPr>
              <a:defRPr/>
            </a:pPr>
            <a:endParaRPr lang="pl-PL"/>
          </a:p>
        </p:txBody>
      </p:sp>
      <p:sp>
        <p:nvSpPr>
          <p:cNvPr id="4" name="Symbol zastępczy numeru slajdu 5"/>
          <p:cNvSpPr>
            <a:spLocks noGrp="1"/>
          </p:cNvSpPr>
          <p:nvPr>
            <p:ph type="sldNum" sz="quarter" idx="12"/>
          </p:nvPr>
        </p:nvSpPr>
        <p:spPr/>
        <p:txBody>
          <a:bodyPr/>
          <a:lstStyle>
            <a:lvl1pPr>
              <a:defRPr/>
            </a:lvl1pPr>
          </a:lstStyle>
          <a:p>
            <a:fld id="{06BF8999-C6D3-485E-A0A7-E133A695B1C3}" type="slidenum">
              <a:rPr lang="pl-PL"/>
              <a:pPr/>
              <a:t>‹#›</a:t>
            </a:fld>
            <a:endParaRPr lang="pl-PL"/>
          </a:p>
        </p:txBody>
      </p:sp>
    </p:spTree>
  </p:cSld>
  <p:clrMapOvr>
    <a:masterClrMapping/>
  </p:clrMapOvr>
  <p:transition spd="slow" advTm="20165">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6CA49ACE-0602-4991-93C1-7AD5BAF2A252}" type="datetimeFigureOut">
              <a:rPr lang="pl-PL"/>
              <a:pPr>
                <a:defRPr/>
              </a:pPr>
              <a:t>2017-12-07</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fld id="{9262DC8B-26E5-4AF3-8FDB-D3C717A8DC77}" type="slidenum">
              <a:rPr lang="pl-PL"/>
              <a:pPr/>
              <a:t>‹#›</a:t>
            </a:fld>
            <a:endParaRPr lang="pl-PL"/>
          </a:p>
        </p:txBody>
      </p:sp>
    </p:spTree>
  </p:cSld>
  <p:clrMapOvr>
    <a:masterClrMapping/>
  </p:clrMapOvr>
  <p:transition spd="slow" advTm="20165">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EEBA3685-0F8F-46AA-9E9B-44C2A3394F13}" type="datetimeFigureOut">
              <a:rPr lang="pl-PL"/>
              <a:pPr>
                <a:defRPr/>
              </a:pPr>
              <a:t>2017-12-07</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fld id="{5F5CBDFF-B611-4935-B9D9-69AC827E0C2D}" type="slidenum">
              <a:rPr lang="pl-PL"/>
              <a:pPr/>
              <a:t>‹#›</a:t>
            </a:fld>
            <a:endParaRPr lang="pl-PL"/>
          </a:p>
        </p:txBody>
      </p:sp>
    </p:spTree>
  </p:cSld>
  <p:clrMapOvr>
    <a:masterClrMapping/>
  </p:clrMapOvr>
  <p:transition spd="slow" advTm="20165">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p>
        </p:txBody>
      </p:sp>
      <p:sp>
        <p:nvSpPr>
          <p:cNvPr id="1027" name="Symbol zastępczy tekstu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1690E19E-8DD7-4290-A15B-30852CEE2AF3}" type="datetimeFigureOut">
              <a:rPr lang="pl-PL"/>
              <a:pPr>
                <a:defRPr/>
              </a:pPr>
              <a:t>2017-12-07</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028147B1-AB7D-49C7-9A27-B3D6C78E0075}" type="slidenum">
              <a:rPr lang="pl-PL"/>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20165">
    <p:cover dir="r"/>
  </p:transition>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descr="Recycling_symbol2.svg.png"/>
          <p:cNvPicPr>
            <a:picLocks noChangeAspect="1"/>
          </p:cNvPicPr>
          <p:nvPr/>
        </p:nvPicPr>
        <p:blipFill>
          <a:blip r:embed="rId2"/>
          <a:stretch>
            <a:fillRect/>
          </a:stretch>
        </p:blipFill>
        <p:spPr>
          <a:xfrm>
            <a:off x="2678876" y="0"/>
            <a:ext cx="6858000" cy="6858000"/>
          </a:xfrm>
          <a:prstGeom prst="rect">
            <a:avLst/>
          </a:prstGeom>
        </p:spPr>
      </p:pic>
      <p:sp>
        <p:nvSpPr>
          <p:cNvPr id="3074" name="Tytuł 1"/>
          <p:cNvSpPr>
            <a:spLocks noGrp="1"/>
          </p:cNvSpPr>
          <p:nvPr>
            <p:ph type="ctrTitle"/>
          </p:nvPr>
        </p:nvSpPr>
        <p:spPr>
          <a:xfrm>
            <a:off x="1524000" y="1240415"/>
            <a:ext cx="9144000" cy="2387600"/>
          </a:xfrm>
        </p:spPr>
        <p:txBody>
          <a:bodyPr/>
          <a:lstStyle/>
          <a:p>
            <a:r>
              <a:rPr lang="pl-PL" sz="8800" b="1" i="1" dirty="0" err="1" smtClean="0">
                <a:latin typeface="Times New Roman" pitchFamily="18" charset="0"/>
                <a:cs typeface="Times New Roman" pitchFamily="18" charset="0"/>
              </a:rPr>
              <a:t>How</a:t>
            </a:r>
            <a:r>
              <a:rPr lang="pl-PL" sz="8800" b="1" i="1" dirty="0" smtClean="0">
                <a:latin typeface="Times New Roman" pitchFamily="18" charset="0"/>
                <a:cs typeface="Times New Roman" pitchFamily="18" charset="0"/>
              </a:rPr>
              <a:t> </a:t>
            </a:r>
            <a:r>
              <a:rPr lang="pl-PL" sz="8800" b="1" i="1" dirty="0" err="1" smtClean="0">
                <a:latin typeface="Times New Roman" pitchFamily="18" charset="0"/>
                <a:cs typeface="Times New Roman" pitchFamily="18" charset="0"/>
              </a:rPr>
              <a:t>sustainable</a:t>
            </a:r>
            <a:r>
              <a:rPr lang="pl-PL" sz="8800" b="1" i="1" dirty="0" smtClean="0">
                <a:latin typeface="Times New Roman" pitchFamily="18" charset="0"/>
                <a:cs typeface="Times New Roman" pitchFamily="18" charset="0"/>
              </a:rPr>
              <a:t> </a:t>
            </a:r>
            <a:r>
              <a:rPr lang="pl-PL" sz="8800" b="1" i="1" dirty="0" err="1" smtClean="0">
                <a:latin typeface="Times New Roman" pitchFamily="18" charset="0"/>
                <a:cs typeface="Times New Roman" pitchFamily="18" charset="0"/>
              </a:rPr>
              <a:t>is</a:t>
            </a:r>
            <a:r>
              <a:rPr lang="pl-PL" sz="8800" b="1" i="1" dirty="0" smtClean="0">
                <a:latin typeface="Times New Roman" pitchFamily="18" charset="0"/>
                <a:cs typeface="Times New Roman" pitchFamily="18" charset="0"/>
              </a:rPr>
              <a:t> my </a:t>
            </a:r>
            <a:r>
              <a:rPr lang="pl-PL" sz="8800" b="1" i="1" dirty="0" err="1" smtClean="0">
                <a:latin typeface="Times New Roman" pitchFamily="18" charset="0"/>
                <a:cs typeface="Times New Roman" pitchFamily="18" charset="0"/>
              </a:rPr>
              <a:t>school</a:t>
            </a:r>
            <a:r>
              <a:rPr lang="pl-PL" sz="8800" b="1" i="1" dirty="0" smtClean="0">
                <a:latin typeface="Times New Roman" pitchFamily="18" charset="0"/>
                <a:cs typeface="Times New Roman" pitchFamily="18" charset="0"/>
              </a:rPr>
              <a:t>?</a:t>
            </a:r>
            <a:endParaRPr lang="pl-PL" sz="8800" b="1" i="1" dirty="0" smtClean="0">
              <a:latin typeface="Times New Roman" pitchFamily="18" charset="0"/>
              <a:cs typeface="Times New Roman" pitchFamily="18" charset="0"/>
            </a:endParaRPr>
          </a:p>
        </p:txBody>
      </p:sp>
      <p:sp>
        <p:nvSpPr>
          <p:cNvPr id="6" name="Podtytuł 5"/>
          <p:cNvSpPr>
            <a:spLocks noGrp="1"/>
          </p:cNvSpPr>
          <p:nvPr>
            <p:ph type="subTitle" idx="1"/>
          </p:nvPr>
        </p:nvSpPr>
        <p:spPr/>
        <p:txBody>
          <a:bodyPr/>
          <a:lstStyle/>
          <a:p>
            <a:r>
              <a:rPr lang="pl-PL" sz="4400" i="1" dirty="0" smtClean="0"/>
              <a:t>Waste </a:t>
            </a:r>
            <a:r>
              <a:rPr lang="pl-PL" sz="4400" i="1" dirty="0" err="1" smtClean="0"/>
              <a:t>in</a:t>
            </a:r>
            <a:r>
              <a:rPr lang="pl-PL" sz="4400" i="1" dirty="0" smtClean="0"/>
              <a:t> </a:t>
            </a:r>
            <a:r>
              <a:rPr lang="pl-PL" sz="4400" i="1" dirty="0" err="1" smtClean="0"/>
              <a:t>our</a:t>
            </a:r>
            <a:r>
              <a:rPr lang="pl-PL" sz="4400" i="1" dirty="0" smtClean="0"/>
              <a:t> </a:t>
            </a:r>
            <a:r>
              <a:rPr lang="pl-PL" sz="4400" i="1" dirty="0" err="1" smtClean="0"/>
              <a:t>school</a:t>
            </a:r>
            <a:endParaRPr lang="pl-PL" sz="4400" i="1" dirty="0"/>
          </a:p>
        </p:txBody>
      </p:sp>
    </p:spTree>
  </p:cSld>
  <p:clrMapOvr>
    <a:masterClrMapping/>
  </p:clrMapOvr>
  <p:transition spd="slow" advTm="20165">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ytuł 3"/>
          <p:cNvSpPr>
            <a:spLocks noGrp="1"/>
          </p:cNvSpPr>
          <p:nvPr>
            <p:ph type="title"/>
          </p:nvPr>
        </p:nvSpPr>
        <p:spPr>
          <a:xfrm>
            <a:off x="427511" y="365125"/>
            <a:ext cx="11234057" cy="1325563"/>
          </a:xfrm>
        </p:spPr>
        <p:txBody>
          <a:bodyPr/>
          <a:lstStyle/>
          <a:p>
            <a:pPr algn="ctr"/>
            <a:r>
              <a:rPr lang="pl-PL" sz="4800" dirty="0" err="1" smtClean="0">
                <a:latin typeface="Times New Roman" pitchFamily="18" charset="0"/>
                <a:cs typeface="Times New Roman" pitchFamily="18" charset="0"/>
              </a:rPr>
              <a:t>The</a:t>
            </a:r>
            <a:r>
              <a:rPr lang="pl-PL" sz="4800" dirty="0" smtClean="0">
                <a:latin typeface="Times New Roman" pitchFamily="18" charset="0"/>
                <a:cs typeface="Times New Roman" pitchFamily="18" charset="0"/>
              </a:rPr>
              <a:t> </a:t>
            </a:r>
            <a:r>
              <a:rPr lang="pl-PL" sz="4800" dirty="0" err="1" smtClean="0">
                <a:latin typeface="Times New Roman" pitchFamily="18" charset="0"/>
                <a:cs typeface="Times New Roman" pitchFamily="18" charset="0"/>
              </a:rPr>
              <a:t>newest</a:t>
            </a:r>
            <a:r>
              <a:rPr lang="pl-PL" sz="4800" dirty="0" smtClean="0">
                <a:latin typeface="Times New Roman" pitchFamily="18" charset="0"/>
                <a:cs typeface="Times New Roman" pitchFamily="18" charset="0"/>
              </a:rPr>
              <a:t> </a:t>
            </a:r>
            <a:r>
              <a:rPr lang="pl-PL" sz="4800" dirty="0" err="1" smtClean="0">
                <a:latin typeface="Times New Roman" pitchFamily="18" charset="0"/>
                <a:cs typeface="Times New Roman" pitchFamily="18" charset="0"/>
              </a:rPr>
              <a:t>eco-investment</a:t>
            </a:r>
            <a:r>
              <a:rPr lang="pl-PL" sz="4800" dirty="0" smtClean="0">
                <a:latin typeface="Times New Roman" pitchFamily="18" charset="0"/>
                <a:cs typeface="Times New Roman" pitchFamily="18" charset="0"/>
              </a:rPr>
              <a:t> </a:t>
            </a:r>
            <a:r>
              <a:rPr lang="pl-PL" sz="4800" dirty="0" err="1" smtClean="0">
                <a:latin typeface="Times New Roman" pitchFamily="18" charset="0"/>
                <a:cs typeface="Times New Roman" pitchFamily="18" charset="0"/>
              </a:rPr>
              <a:t>in</a:t>
            </a:r>
            <a:r>
              <a:rPr lang="pl-PL" sz="4800" dirty="0" smtClean="0">
                <a:latin typeface="Times New Roman" pitchFamily="18" charset="0"/>
                <a:cs typeface="Times New Roman" pitchFamily="18" charset="0"/>
              </a:rPr>
              <a:t> </a:t>
            </a:r>
            <a:r>
              <a:rPr lang="pl-PL" sz="4800" dirty="0" err="1" smtClean="0">
                <a:latin typeface="Times New Roman" pitchFamily="18" charset="0"/>
                <a:cs typeface="Times New Roman" pitchFamily="18" charset="0"/>
              </a:rPr>
              <a:t>our</a:t>
            </a:r>
            <a:r>
              <a:rPr lang="pl-PL" sz="4800" dirty="0" smtClean="0">
                <a:latin typeface="Times New Roman" pitchFamily="18" charset="0"/>
                <a:cs typeface="Times New Roman" pitchFamily="18" charset="0"/>
              </a:rPr>
              <a:t> </a:t>
            </a:r>
            <a:r>
              <a:rPr lang="pl-PL" sz="4800" dirty="0" err="1" smtClean="0">
                <a:latin typeface="Times New Roman" pitchFamily="18" charset="0"/>
                <a:cs typeface="Times New Roman" pitchFamily="18" charset="0"/>
              </a:rPr>
              <a:t>school</a:t>
            </a:r>
            <a:endParaRPr lang="pl-PL" sz="4800" dirty="0" smtClean="0">
              <a:latin typeface="Times New Roman" pitchFamily="18" charset="0"/>
              <a:cs typeface="Times New Roman" pitchFamily="18" charset="0"/>
            </a:endParaRPr>
          </a:p>
        </p:txBody>
      </p:sp>
      <p:sp>
        <p:nvSpPr>
          <p:cNvPr id="19459" name="pole tekstowe 4"/>
          <p:cNvSpPr txBox="1">
            <a:spLocks noChangeArrowheads="1"/>
          </p:cNvSpPr>
          <p:nvPr/>
        </p:nvSpPr>
        <p:spPr bwMode="auto">
          <a:xfrm>
            <a:off x="1138238" y="1482725"/>
            <a:ext cx="9915525" cy="880369"/>
          </a:xfrm>
          <a:prstGeom prst="rect">
            <a:avLst/>
          </a:prstGeom>
          <a:noFill/>
          <a:ln w="9525">
            <a:noFill/>
            <a:miter lim="800000"/>
            <a:headEnd/>
            <a:tailEnd/>
          </a:ln>
        </p:spPr>
        <p:txBody>
          <a:bodyPr>
            <a:spAutoFit/>
          </a:bodyPr>
          <a:lstStyle/>
          <a:p>
            <a:pPr algn="just" eaLnBrk="1" hangingPunct="1">
              <a:lnSpc>
                <a:spcPct val="150000"/>
              </a:lnSpc>
            </a:pPr>
            <a:r>
              <a:rPr lang="pl-PL" dirty="0"/>
              <a:t/>
            </a:r>
            <a:br>
              <a:rPr lang="pl-PL" dirty="0"/>
            </a:br>
            <a:endParaRPr lang="pl-PL" dirty="0"/>
          </a:p>
        </p:txBody>
      </p:sp>
      <p:sp>
        <p:nvSpPr>
          <p:cNvPr id="9" name="pole tekstowe 8"/>
          <p:cNvSpPr txBox="1"/>
          <p:nvPr/>
        </p:nvSpPr>
        <p:spPr>
          <a:xfrm>
            <a:off x="522516" y="2185058"/>
            <a:ext cx="4560124" cy="3046988"/>
          </a:xfrm>
          <a:prstGeom prst="rect">
            <a:avLst/>
          </a:prstGeom>
          <a:noFill/>
        </p:spPr>
        <p:txBody>
          <a:bodyPr wrap="square" rtlCol="0" anchor="ctr">
            <a:spAutoFit/>
          </a:bodyPr>
          <a:lstStyle/>
          <a:p>
            <a:pPr algn="ctr"/>
            <a:r>
              <a:rPr lang="en-US" sz="2400" dirty="0" smtClean="0"/>
              <a:t>In </a:t>
            </a:r>
            <a:r>
              <a:rPr lang="en-US" sz="2400" dirty="0"/>
              <a:t>the nearest time in every toilets in our school will listed aerators. Aerators are device that allows huge amounts of water. That thing is placed on the top of the battery and is very easy to use. Why do we do unnecessary </a:t>
            </a:r>
            <a:r>
              <a:rPr lang="en-US" sz="2400" dirty="0" smtClean="0"/>
              <a:t>costs </a:t>
            </a:r>
            <a:r>
              <a:rPr lang="en-US" sz="2400" dirty="0"/>
              <a:t>if we can save a lot of water and money</a:t>
            </a:r>
            <a:r>
              <a:rPr lang="en-US" sz="2400" dirty="0" smtClean="0"/>
              <a:t>?</a:t>
            </a:r>
            <a:endParaRPr lang="pl-PL" sz="2400" dirty="0"/>
          </a:p>
        </p:txBody>
      </p:sp>
      <p:pic>
        <p:nvPicPr>
          <p:cNvPr id="11" name="Obraz 10" descr="Aerator"/>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225142" y="4487361"/>
            <a:ext cx="3499138" cy="2186574"/>
          </a:xfrm>
          <a:prstGeom prst="rect">
            <a:avLst/>
          </a:prstGeom>
          <a:noFill/>
          <a:ln>
            <a:noFill/>
          </a:ln>
        </p:spPr>
      </p:pic>
      <p:pic>
        <p:nvPicPr>
          <p:cNvPr id="12" name="Obraz 11" descr="02492.jpg"/>
          <p:cNvPicPr>
            <a:picLocks noChangeAspect="1"/>
          </p:cNvPicPr>
          <p:nvPr/>
        </p:nvPicPr>
        <p:blipFill>
          <a:blip r:embed="rId4"/>
          <a:stretch>
            <a:fillRect/>
          </a:stretch>
        </p:blipFill>
        <p:spPr>
          <a:xfrm>
            <a:off x="7386453" y="1468581"/>
            <a:ext cx="3875265" cy="2904996"/>
          </a:xfrm>
          <a:prstGeom prst="rect">
            <a:avLst/>
          </a:prstGeom>
        </p:spPr>
      </p:pic>
    </p:spTree>
  </p:cSld>
  <p:clrMapOvr>
    <a:masterClrMapping/>
  </p:clrMapOvr>
  <p:transition spd="slow" advTm="20165">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1650" y="365125"/>
            <a:ext cx="10852150" cy="1325563"/>
          </a:xfrm>
        </p:spPr>
        <p:txBody>
          <a:bodyPr rtlCol="0">
            <a:normAutofit/>
          </a:bodyPr>
          <a:lstStyle/>
          <a:p>
            <a:pPr algn="ctr" fontAlgn="auto">
              <a:spcAft>
                <a:spcPts val="0"/>
              </a:spcAft>
              <a:defRPr/>
            </a:pPr>
            <a:r>
              <a:rPr lang="pl-PL" sz="5400" dirty="0" err="1" smtClean="0"/>
              <a:t>Summation</a:t>
            </a:r>
            <a:endParaRPr lang="pl-PL" sz="5400" dirty="0"/>
          </a:p>
        </p:txBody>
      </p:sp>
      <p:sp>
        <p:nvSpPr>
          <p:cNvPr id="21507" name="Symbol zastępczy zawartości 2"/>
          <p:cNvSpPr>
            <a:spLocks noGrp="1"/>
          </p:cNvSpPr>
          <p:nvPr>
            <p:ph idx="1"/>
          </p:nvPr>
        </p:nvSpPr>
        <p:spPr>
          <a:xfrm>
            <a:off x="736600" y="1884981"/>
            <a:ext cx="10515600" cy="4351337"/>
          </a:xfrm>
        </p:spPr>
        <p:txBody>
          <a:bodyPr/>
          <a:lstStyle/>
          <a:p>
            <a:pPr marL="0" indent="0" algn="ctr">
              <a:buNone/>
            </a:pPr>
            <a:r>
              <a:rPr lang="en-US" dirty="0" smtClean="0"/>
              <a:t>Summarizing</a:t>
            </a:r>
            <a:r>
              <a:rPr lang="en-US" dirty="0" smtClean="0"/>
              <a:t>, we think that our school is very friendly for environment. We can look after our planet and </a:t>
            </a:r>
            <a:r>
              <a:rPr lang="en-US" dirty="0" smtClean="0"/>
              <a:t>we</a:t>
            </a:r>
            <a:r>
              <a:rPr lang="pl-PL" dirty="0" smtClean="0"/>
              <a:t> a</a:t>
            </a:r>
            <a:r>
              <a:rPr lang="en-US" dirty="0" smtClean="0"/>
              <a:t>re </a:t>
            </a:r>
            <a:r>
              <a:rPr lang="en-US" dirty="0" smtClean="0"/>
              <a:t>preparing her well for future generations. We </a:t>
            </a:r>
            <a:r>
              <a:rPr lang="en-US" dirty="0" smtClean="0"/>
              <a:t>think </a:t>
            </a:r>
            <a:r>
              <a:rPr lang="en-US" dirty="0" smtClean="0"/>
              <a:t>that we will lead more eco-campaigns, because expect that this is fashionable, this do a lot of well things for our health and life on </a:t>
            </a:r>
            <a:r>
              <a:rPr lang="pl-PL" dirty="0" err="1" smtClean="0"/>
              <a:t>the</a:t>
            </a:r>
            <a:r>
              <a:rPr lang="pl-PL" dirty="0" smtClean="0"/>
              <a:t> </a:t>
            </a:r>
            <a:r>
              <a:rPr lang="en-US" dirty="0" smtClean="0"/>
              <a:t>Earth</a:t>
            </a:r>
            <a:r>
              <a:rPr lang="pl-PL" dirty="0" smtClean="0"/>
              <a:t>.</a:t>
            </a:r>
            <a:r>
              <a:rPr lang="en-US" dirty="0" smtClean="0"/>
              <a:t> </a:t>
            </a:r>
            <a:endParaRPr lang="pl-PL" dirty="0" smtClean="0"/>
          </a:p>
        </p:txBody>
      </p:sp>
      <p:pic>
        <p:nvPicPr>
          <p:cNvPr id="5" name="Obraz 4" descr="pobrane.jpg"/>
          <p:cNvPicPr>
            <a:picLocks noChangeAspect="1"/>
          </p:cNvPicPr>
          <p:nvPr/>
        </p:nvPicPr>
        <p:blipFill>
          <a:blip r:embed="rId2"/>
          <a:stretch>
            <a:fillRect/>
          </a:stretch>
        </p:blipFill>
        <p:spPr>
          <a:xfrm>
            <a:off x="7825839" y="3683659"/>
            <a:ext cx="3443843" cy="2869869"/>
          </a:xfrm>
          <a:prstGeom prst="rect">
            <a:avLst/>
          </a:prstGeom>
        </p:spPr>
      </p:pic>
    </p:spTree>
  </p:cSld>
  <p:clrMapOvr>
    <a:masterClrMapping/>
  </p:clrMapOvr>
  <p:transition spd="slow" advTm="20165">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ytuł 1"/>
          <p:cNvSpPr>
            <a:spLocks noGrp="1"/>
          </p:cNvSpPr>
          <p:nvPr>
            <p:ph type="title"/>
          </p:nvPr>
        </p:nvSpPr>
        <p:spPr/>
        <p:txBody>
          <a:bodyPr/>
          <a:lstStyle/>
          <a:p>
            <a:pPr algn="ctr"/>
            <a:r>
              <a:rPr lang="pl-PL" sz="5400" dirty="0" err="1" smtClean="0">
                <a:latin typeface="Times New Roman" pitchFamily="18" charset="0"/>
                <a:cs typeface="Times New Roman" pitchFamily="18" charset="0"/>
              </a:rPr>
              <a:t>You</a:t>
            </a:r>
            <a:r>
              <a:rPr lang="pl-PL" sz="5400" dirty="0" smtClean="0">
                <a:latin typeface="Times New Roman" pitchFamily="18" charset="0"/>
                <a:cs typeface="Times New Roman" pitchFamily="18" charset="0"/>
              </a:rPr>
              <a:t> </a:t>
            </a:r>
            <a:r>
              <a:rPr lang="pl-PL" sz="5400" dirty="0" err="1" smtClean="0">
                <a:latin typeface="Times New Roman" pitchFamily="18" charset="0"/>
                <a:cs typeface="Times New Roman" pitchFamily="18" charset="0"/>
              </a:rPr>
              <a:t>can</a:t>
            </a:r>
            <a:r>
              <a:rPr lang="pl-PL" sz="5400" dirty="0" smtClean="0">
                <a:latin typeface="Times New Roman" pitchFamily="18" charset="0"/>
                <a:cs typeface="Times New Roman" pitchFamily="18" charset="0"/>
              </a:rPr>
              <a:t> </a:t>
            </a:r>
            <a:r>
              <a:rPr lang="pl-PL" sz="5400" dirty="0" err="1" smtClean="0">
                <a:latin typeface="Times New Roman" pitchFamily="18" charset="0"/>
                <a:cs typeface="Times New Roman" pitchFamily="18" charset="0"/>
              </a:rPr>
              <a:t>decide</a:t>
            </a:r>
            <a:endParaRPr lang="pl-PL" sz="5400" dirty="0" smtClean="0">
              <a:latin typeface="Times New Roman" pitchFamily="18" charset="0"/>
              <a:cs typeface="Times New Roman" pitchFamily="18" charset="0"/>
            </a:endParaRPr>
          </a:p>
        </p:txBody>
      </p:sp>
      <p:pic>
        <p:nvPicPr>
          <p:cNvPr id="28675" name="Symbol zastępczy zawartości 3"/>
          <p:cNvPicPr>
            <a:picLocks noGrp="1" noChangeAspect="1"/>
          </p:cNvPicPr>
          <p:nvPr>
            <p:ph idx="1"/>
          </p:nvPr>
        </p:nvPicPr>
        <p:blipFill>
          <a:blip r:embed="rId2"/>
          <a:srcRect/>
          <a:stretch>
            <a:fillRect/>
          </a:stretch>
        </p:blipFill>
        <p:spPr>
          <a:xfrm>
            <a:off x="344385" y="1995056"/>
            <a:ext cx="4987636" cy="3733236"/>
          </a:xfrm>
        </p:spPr>
      </p:pic>
      <p:pic>
        <p:nvPicPr>
          <p:cNvPr id="28676" name="Obraz 4"/>
          <p:cNvPicPr>
            <a:picLocks noChangeAspect="1"/>
          </p:cNvPicPr>
          <p:nvPr/>
        </p:nvPicPr>
        <p:blipFill>
          <a:blip r:embed="rId3"/>
          <a:srcRect/>
          <a:stretch>
            <a:fillRect/>
          </a:stretch>
        </p:blipFill>
        <p:spPr bwMode="auto">
          <a:xfrm>
            <a:off x="6697682" y="2066307"/>
            <a:ext cx="5128428" cy="3660682"/>
          </a:xfrm>
          <a:prstGeom prst="rect">
            <a:avLst/>
          </a:prstGeom>
          <a:noFill/>
          <a:ln w="9525">
            <a:noFill/>
            <a:miter lim="800000"/>
            <a:headEnd/>
            <a:tailEnd/>
          </a:ln>
        </p:spPr>
      </p:pic>
      <p:sp>
        <p:nvSpPr>
          <p:cNvPr id="5" name="pole tekstowe 4"/>
          <p:cNvSpPr txBox="1"/>
          <p:nvPr/>
        </p:nvSpPr>
        <p:spPr>
          <a:xfrm>
            <a:off x="5640780" y="3431969"/>
            <a:ext cx="700644" cy="646331"/>
          </a:xfrm>
          <a:prstGeom prst="rect">
            <a:avLst/>
          </a:prstGeom>
          <a:noFill/>
        </p:spPr>
        <p:txBody>
          <a:bodyPr wrap="square" rtlCol="0">
            <a:spAutoFit/>
          </a:bodyPr>
          <a:lstStyle/>
          <a:p>
            <a:r>
              <a:rPr lang="pl-PL" sz="3600" dirty="0" smtClean="0"/>
              <a:t>VS</a:t>
            </a:r>
            <a:endParaRPr lang="pl-PL" sz="3600" dirty="0"/>
          </a:p>
        </p:txBody>
      </p:sp>
    </p:spTree>
  </p:cSld>
  <p:clrMapOvr>
    <a:masterClrMapping/>
  </p:clrMapOvr>
  <p:transition spd="slow" advTm="20165">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ytuł 1"/>
          <p:cNvSpPr>
            <a:spLocks noGrp="1"/>
          </p:cNvSpPr>
          <p:nvPr>
            <p:ph type="title"/>
          </p:nvPr>
        </p:nvSpPr>
        <p:spPr>
          <a:xfrm>
            <a:off x="2006930" y="2324554"/>
            <a:ext cx="8526483" cy="1938687"/>
          </a:xfrm>
        </p:spPr>
        <p:txBody>
          <a:bodyPr/>
          <a:lstStyle/>
          <a:p>
            <a:pPr algn="ctr"/>
            <a:r>
              <a:rPr lang="pl-PL" sz="5400" dirty="0" err="1" smtClean="0">
                <a:latin typeface="Times New Roman" pitchFamily="18" charset="0"/>
                <a:cs typeface="Times New Roman" pitchFamily="18" charset="0"/>
              </a:rPr>
              <a:t>Thanks</a:t>
            </a:r>
            <a:r>
              <a:rPr lang="pl-PL" sz="5400" dirty="0" smtClean="0">
                <a:latin typeface="Times New Roman" pitchFamily="18" charset="0"/>
                <a:cs typeface="Times New Roman" pitchFamily="18" charset="0"/>
              </a:rPr>
              <a:t> for </a:t>
            </a:r>
            <a:r>
              <a:rPr lang="pl-PL" sz="5400" dirty="0" err="1" smtClean="0">
                <a:latin typeface="Times New Roman" pitchFamily="18" charset="0"/>
                <a:cs typeface="Times New Roman" pitchFamily="18" charset="0"/>
              </a:rPr>
              <a:t>your</a:t>
            </a:r>
            <a:r>
              <a:rPr lang="pl-PL" sz="5400" dirty="0" smtClean="0">
                <a:latin typeface="Times New Roman" pitchFamily="18" charset="0"/>
                <a:cs typeface="Times New Roman" pitchFamily="18" charset="0"/>
              </a:rPr>
              <a:t> </a:t>
            </a:r>
            <a:r>
              <a:rPr lang="pl-PL" sz="5400" dirty="0" err="1" smtClean="0">
                <a:latin typeface="Times New Roman" pitchFamily="18" charset="0"/>
                <a:cs typeface="Times New Roman" pitchFamily="18" charset="0"/>
              </a:rPr>
              <a:t>attention</a:t>
            </a:r>
            <a:r>
              <a:rPr lang="pl-PL" sz="5400" dirty="0" smtClean="0">
                <a:latin typeface="Times New Roman" pitchFamily="18" charset="0"/>
                <a:cs typeface="Times New Roman" pitchFamily="18" charset="0"/>
              </a:rPr>
              <a:t/>
            </a:r>
            <a:br>
              <a:rPr lang="pl-PL" sz="5400" dirty="0" smtClean="0">
                <a:latin typeface="Times New Roman" pitchFamily="18" charset="0"/>
                <a:cs typeface="Times New Roman" pitchFamily="18" charset="0"/>
              </a:rPr>
            </a:br>
            <a:r>
              <a:rPr lang="pl-PL" sz="5400" dirty="0" smtClean="0">
                <a:latin typeface="Times New Roman" pitchFamily="18" charset="0"/>
                <a:cs typeface="Times New Roman" pitchFamily="18" charset="0"/>
              </a:rPr>
              <a:t>Aleksandra </a:t>
            </a:r>
            <a:r>
              <a:rPr lang="pl-PL" sz="5400" dirty="0" err="1" smtClean="0">
                <a:latin typeface="Times New Roman" pitchFamily="18" charset="0"/>
                <a:cs typeface="Times New Roman" pitchFamily="18" charset="0"/>
              </a:rPr>
              <a:t>Uchyra</a:t>
            </a:r>
            <a:r>
              <a:rPr lang="pl-PL" sz="5400" dirty="0" smtClean="0">
                <a:latin typeface="Times New Roman" pitchFamily="18" charset="0"/>
                <a:cs typeface="Times New Roman" pitchFamily="18" charset="0"/>
              </a:rPr>
              <a:t/>
            </a:r>
            <a:br>
              <a:rPr lang="pl-PL" sz="5400" dirty="0" smtClean="0">
                <a:latin typeface="Times New Roman" pitchFamily="18" charset="0"/>
                <a:cs typeface="Times New Roman" pitchFamily="18" charset="0"/>
              </a:rPr>
            </a:br>
            <a:r>
              <a:rPr lang="pl-PL" sz="5400" dirty="0" smtClean="0">
                <a:latin typeface="Times New Roman" pitchFamily="18" charset="0"/>
                <a:cs typeface="Times New Roman" pitchFamily="18" charset="0"/>
              </a:rPr>
              <a:t>Julia Markowska </a:t>
            </a:r>
            <a:br>
              <a:rPr lang="pl-PL" sz="5400" dirty="0" smtClean="0">
                <a:latin typeface="Times New Roman" pitchFamily="18" charset="0"/>
                <a:cs typeface="Times New Roman" pitchFamily="18" charset="0"/>
              </a:rPr>
            </a:br>
            <a:r>
              <a:rPr lang="pl-PL" sz="5400" dirty="0" err="1" smtClean="0">
                <a:latin typeface="Times New Roman" pitchFamily="18" charset="0"/>
                <a:cs typeface="Times New Roman" pitchFamily="18" charset="0"/>
              </a:rPr>
              <a:t>from</a:t>
            </a:r>
            <a:r>
              <a:rPr lang="pl-PL" sz="5400" dirty="0" smtClean="0">
                <a:latin typeface="Times New Roman" pitchFamily="18" charset="0"/>
                <a:cs typeface="Times New Roman" pitchFamily="18" charset="0"/>
              </a:rPr>
              <a:t> Poland</a:t>
            </a:r>
            <a:endParaRPr lang="pl-PL" sz="5400" dirty="0" smtClean="0">
              <a:latin typeface="Times New Roman" pitchFamily="18" charset="0"/>
              <a:cs typeface="Times New Roman" pitchFamily="18" charset="0"/>
            </a:endParaRPr>
          </a:p>
        </p:txBody>
      </p:sp>
    </p:spTree>
  </p:cSld>
  <p:clrMapOvr>
    <a:masterClrMapping/>
  </p:clrMapOvr>
  <p:transition spd="slow" advTm="20165">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ytuł 1"/>
          <p:cNvSpPr>
            <a:spLocks noGrp="1"/>
          </p:cNvSpPr>
          <p:nvPr>
            <p:ph type="title"/>
          </p:nvPr>
        </p:nvSpPr>
        <p:spPr/>
        <p:txBody>
          <a:bodyPr/>
          <a:lstStyle/>
          <a:p>
            <a:pPr algn="ctr"/>
            <a:r>
              <a:rPr lang="pl-PL" sz="5400" dirty="0" smtClean="0">
                <a:latin typeface="Times New Roman" pitchFamily="18" charset="0"/>
                <a:cs typeface="Times New Roman" pitchFamily="18" charset="0"/>
              </a:rPr>
              <a:t>A </a:t>
            </a:r>
            <a:r>
              <a:rPr lang="pl-PL" sz="5400" dirty="0" err="1" smtClean="0">
                <a:latin typeface="Times New Roman" pitchFamily="18" charset="0"/>
                <a:cs typeface="Times New Roman" pitchFamily="18" charset="0"/>
              </a:rPr>
              <a:t>few</a:t>
            </a:r>
            <a:r>
              <a:rPr lang="pl-PL" sz="5400" dirty="0" smtClean="0">
                <a:latin typeface="Times New Roman" pitchFamily="18" charset="0"/>
                <a:cs typeface="Times New Roman" pitchFamily="18" charset="0"/>
              </a:rPr>
              <a:t> </a:t>
            </a:r>
            <a:r>
              <a:rPr lang="pl-PL" sz="5400" dirty="0" err="1" smtClean="0">
                <a:latin typeface="Times New Roman" pitchFamily="18" charset="0"/>
                <a:cs typeface="Times New Roman" pitchFamily="18" charset="0"/>
              </a:rPr>
              <a:t>words</a:t>
            </a:r>
            <a:r>
              <a:rPr lang="pl-PL" sz="5400" dirty="0" smtClean="0">
                <a:latin typeface="Times New Roman" pitchFamily="18" charset="0"/>
                <a:cs typeface="Times New Roman" pitchFamily="18" charset="0"/>
              </a:rPr>
              <a:t> </a:t>
            </a:r>
            <a:r>
              <a:rPr lang="pl-PL" sz="5400" dirty="0" err="1" smtClean="0">
                <a:latin typeface="Times New Roman" pitchFamily="18" charset="0"/>
                <a:cs typeface="Times New Roman" pitchFamily="18" charset="0"/>
              </a:rPr>
              <a:t>about</a:t>
            </a:r>
            <a:r>
              <a:rPr lang="pl-PL" sz="5400" dirty="0" smtClean="0">
                <a:latin typeface="Times New Roman" pitchFamily="18" charset="0"/>
                <a:cs typeface="Times New Roman" pitchFamily="18" charset="0"/>
              </a:rPr>
              <a:t> recycling</a:t>
            </a:r>
            <a:endParaRPr lang="pl-PL" sz="5400" dirty="0" smtClean="0">
              <a:latin typeface="Times New Roman" pitchFamily="18" charset="0"/>
              <a:cs typeface="Times New Roman" pitchFamily="18" charset="0"/>
            </a:endParaRPr>
          </a:p>
        </p:txBody>
      </p:sp>
      <p:sp>
        <p:nvSpPr>
          <p:cNvPr id="11" name="pole tekstowe 10"/>
          <p:cNvSpPr txBox="1"/>
          <p:nvPr/>
        </p:nvSpPr>
        <p:spPr>
          <a:xfrm>
            <a:off x="225632" y="1472540"/>
            <a:ext cx="7077693" cy="5262979"/>
          </a:xfrm>
          <a:prstGeom prst="rect">
            <a:avLst/>
          </a:prstGeom>
          <a:noFill/>
        </p:spPr>
        <p:txBody>
          <a:bodyPr wrap="square" rtlCol="0">
            <a:spAutoFit/>
          </a:bodyPr>
          <a:lstStyle/>
          <a:p>
            <a:pPr algn="ctr"/>
            <a:r>
              <a:rPr lang="en-US" sz="2800" b="1" dirty="0" smtClean="0"/>
              <a:t>Recycling</a:t>
            </a:r>
            <a:r>
              <a:rPr lang="en-US" sz="2800" dirty="0"/>
              <a:t> is the process of converting waste materials into new materials and objects. It is an alternative to "conventional" waste disposal that can save material and help lower greenhouse gas emissions (compared to plastic production, for example). Recycling can prevent the waste of potentially useful materials and reduce the consumption of fresh raw materials, thereby reducing: energy usage, air pollution (from incineration</a:t>
            </a:r>
            <a:r>
              <a:rPr lang="en-US" sz="2800" dirty="0" smtClean="0"/>
              <a:t>) </a:t>
            </a:r>
            <a:r>
              <a:rPr lang="en-US" sz="2800" dirty="0"/>
              <a:t>and water pollution (from </a:t>
            </a:r>
            <a:r>
              <a:rPr lang="en-US" sz="2800" dirty="0" smtClean="0"/>
              <a:t>land filling).</a:t>
            </a:r>
            <a:endParaRPr lang="pl-PL" sz="2800" dirty="0"/>
          </a:p>
        </p:txBody>
      </p:sp>
      <p:pic>
        <p:nvPicPr>
          <p:cNvPr id="12" name="Obraz 11" descr="Recycling_symbol2.svg.png"/>
          <p:cNvPicPr>
            <a:picLocks noChangeAspect="1"/>
          </p:cNvPicPr>
          <p:nvPr/>
        </p:nvPicPr>
        <p:blipFill>
          <a:blip r:embed="rId2" cstate="print"/>
          <a:stretch>
            <a:fillRect/>
          </a:stretch>
        </p:blipFill>
        <p:spPr>
          <a:xfrm>
            <a:off x="7298376" y="1816926"/>
            <a:ext cx="4703618" cy="4703618"/>
          </a:xfrm>
          <a:prstGeom prst="rect">
            <a:avLst/>
          </a:prstGeom>
        </p:spPr>
      </p:pic>
    </p:spTree>
  </p:cSld>
  <p:clrMapOvr>
    <a:masterClrMapping/>
  </p:clrMapOvr>
  <p:transition spd="slow" advTm="20165">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ytuł 1"/>
          <p:cNvSpPr>
            <a:spLocks noGrp="1"/>
          </p:cNvSpPr>
          <p:nvPr>
            <p:ph type="title"/>
          </p:nvPr>
        </p:nvSpPr>
        <p:spPr/>
        <p:txBody>
          <a:bodyPr/>
          <a:lstStyle/>
          <a:p>
            <a:pPr algn="ctr"/>
            <a:r>
              <a:rPr lang="pl-PL" sz="5400" dirty="0" smtClean="0">
                <a:latin typeface="Times New Roman" pitchFamily="18" charset="0"/>
                <a:cs typeface="Times New Roman" pitchFamily="18" charset="0"/>
              </a:rPr>
              <a:t>Recycling </a:t>
            </a:r>
            <a:r>
              <a:rPr lang="pl-PL" sz="5400" dirty="0" err="1" smtClean="0">
                <a:latin typeface="Times New Roman" pitchFamily="18" charset="0"/>
                <a:cs typeface="Times New Roman" pitchFamily="18" charset="0"/>
              </a:rPr>
              <a:t>in</a:t>
            </a:r>
            <a:r>
              <a:rPr lang="pl-PL" sz="5400" dirty="0" smtClean="0">
                <a:latin typeface="Times New Roman" pitchFamily="18" charset="0"/>
                <a:cs typeface="Times New Roman" pitchFamily="18" charset="0"/>
              </a:rPr>
              <a:t> </a:t>
            </a:r>
            <a:r>
              <a:rPr lang="pl-PL" sz="5400" dirty="0" err="1" smtClean="0">
                <a:latin typeface="Times New Roman" pitchFamily="18" charset="0"/>
                <a:cs typeface="Times New Roman" pitchFamily="18" charset="0"/>
              </a:rPr>
              <a:t>our</a:t>
            </a:r>
            <a:r>
              <a:rPr lang="pl-PL" sz="5400" dirty="0" smtClean="0">
                <a:latin typeface="Times New Roman" pitchFamily="18" charset="0"/>
                <a:cs typeface="Times New Roman" pitchFamily="18" charset="0"/>
              </a:rPr>
              <a:t> </a:t>
            </a:r>
            <a:r>
              <a:rPr lang="pl-PL" sz="5400" dirty="0" err="1" smtClean="0">
                <a:latin typeface="Times New Roman" pitchFamily="18" charset="0"/>
                <a:cs typeface="Times New Roman" pitchFamily="18" charset="0"/>
              </a:rPr>
              <a:t>school</a:t>
            </a:r>
            <a:endParaRPr lang="pl-PL" sz="5400" dirty="0" smtClean="0">
              <a:latin typeface="Times New Roman" pitchFamily="18" charset="0"/>
              <a:cs typeface="Times New Roman" pitchFamily="18" charset="0"/>
            </a:endParaRPr>
          </a:p>
        </p:txBody>
      </p:sp>
      <p:sp>
        <p:nvSpPr>
          <p:cNvPr id="3" name="Symbol zastępczy zawartości 2"/>
          <p:cNvSpPr>
            <a:spLocks noGrp="1"/>
          </p:cNvSpPr>
          <p:nvPr>
            <p:ph idx="1"/>
          </p:nvPr>
        </p:nvSpPr>
        <p:spPr/>
        <p:txBody>
          <a:bodyPr rtlCol="0">
            <a:normAutofit/>
          </a:bodyPr>
          <a:lstStyle/>
          <a:p>
            <a:pPr algn="ctr">
              <a:buNone/>
            </a:pPr>
            <a:r>
              <a:rPr lang="pl-PL" dirty="0" smtClean="0"/>
              <a:t>	</a:t>
            </a:r>
            <a:r>
              <a:rPr lang="en-US" dirty="0" smtClean="0"/>
              <a:t>In our school apply segregation of rubbish and waste. On every floors we have sets of trash cans. In every sets are 6 boxes:</a:t>
            </a:r>
            <a:endParaRPr lang="pl-PL" dirty="0" smtClean="0"/>
          </a:p>
          <a:p>
            <a:pPr lvl="0" algn="ctr"/>
            <a:r>
              <a:rPr lang="en-US" dirty="0" smtClean="0"/>
              <a:t>For </a:t>
            </a:r>
            <a:r>
              <a:rPr lang="en-US" dirty="0" smtClean="0"/>
              <a:t>glass</a:t>
            </a:r>
            <a:endParaRPr lang="pl-PL" dirty="0" smtClean="0"/>
          </a:p>
          <a:p>
            <a:pPr lvl="0" algn="ctr"/>
            <a:r>
              <a:rPr lang="en-US" dirty="0" smtClean="0"/>
              <a:t>For plastic</a:t>
            </a:r>
            <a:endParaRPr lang="pl-PL" dirty="0" smtClean="0"/>
          </a:p>
          <a:p>
            <a:pPr lvl="0" algn="ctr"/>
            <a:r>
              <a:rPr lang="en-US" dirty="0" smtClean="0"/>
              <a:t>For </a:t>
            </a:r>
            <a:r>
              <a:rPr lang="en-US" dirty="0" smtClean="0"/>
              <a:t>paper</a:t>
            </a:r>
            <a:endParaRPr lang="pl-PL" dirty="0" smtClean="0"/>
          </a:p>
          <a:p>
            <a:pPr lvl="0" algn="ctr"/>
            <a:r>
              <a:rPr lang="en-US" dirty="0" smtClean="0"/>
              <a:t>For metal </a:t>
            </a:r>
            <a:endParaRPr lang="pl-PL" dirty="0" smtClean="0"/>
          </a:p>
          <a:p>
            <a:pPr lvl="0" algn="ctr"/>
            <a:r>
              <a:rPr lang="pl-PL" dirty="0" smtClean="0"/>
              <a:t>F</a:t>
            </a:r>
            <a:r>
              <a:rPr lang="en-US" dirty="0" smtClean="0"/>
              <a:t>or </a:t>
            </a:r>
            <a:r>
              <a:rPr lang="en-US" dirty="0" smtClean="0"/>
              <a:t>other waste</a:t>
            </a:r>
            <a:endParaRPr lang="pl-PL" dirty="0" smtClean="0"/>
          </a:p>
          <a:p>
            <a:pPr marL="0" indent="0" algn="just" fontAlgn="auto">
              <a:lnSpc>
                <a:spcPct val="150000"/>
              </a:lnSpc>
              <a:spcAft>
                <a:spcPts val="0"/>
              </a:spcAft>
              <a:buFont typeface="Arial" panose="020B0604020202020204" pitchFamily="34" charset="0"/>
              <a:buNone/>
              <a:defRPr/>
            </a:pPr>
            <a:endParaRPr lang="pl-PL" dirty="0"/>
          </a:p>
        </p:txBody>
      </p:sp>
    </p:spTree>
  </p:cSld>
  <p:clrMapOvr>
    <a:masterClrMapping/>
  </p:clrMapOvr>
  <p:transition spd="slow" advTm="20165">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zawartości 6" descr="https://scontent-waw1-1.xx.fbcdn.net/v/t35.0-12/24993047_1481447185307360_1245403086_o.jpg?oh=082ba9814130633c48493121c9a80b51&amp;oe=5A2B94E0"/>
          <p:cNvPicPr>
            <a:picLocks noGrp="1"/>
          </p:cNvPicPr>
          <p:nvPr>
            <p:ph idx="1"/>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73132" y="887473"/>
            <a:ext cx="5605153" cy="3743903"/>
          </a:xfrm>
          <a:prstGeom prst="rect">
            <a:avLst/>
          </a:prstGeom>
          <a:noFill/>
          <a:ln>
            <a:noFill/>
          </a:ln>
        </p:spPr>
      </p:pic>
      <p:pic>
        <p:nvPicPr>
          <p:cNvPr id="8" name="Obraz 7" descr="https://scontent-waw1-1.xx.fbcdn.net/v/t35.0-12/25035517_1481447068640705_617092772_o.jpg?oh=2665c127b5678f917e320ea82cbdfc83&amp;oe=5A2B54D6"/>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136970" y="2701433"/>
            <a:ext cx="5760720" cy="3236431"/>
          </a:xfrm>
          <a:prstGeom prst="rect">
            <a:avLst/>
          </a:prstGeom>
          <a:noFill/>
          <a:ln>
            <a:noFill/>
          </a:ln>
        </p:spPr>
      </p:pic>
    </p:spTree>
  </p:cSld>
  <p:clrMapOvr>
    <a:masterClrMapping/>
  </p:clrMapOvr>
  <p:transition spd="slow" advTm="20165">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normAutofit/>
          </a:bodyPr>
          <a:lstStyle/>
          <a:p>
            <a:pPr algn="ctr" fontAlgn="auto">
              <a:spcAft>
                <a:spcPts val="0"/>
              </a:spcAft>
              <a:defRPr/>
            </a:pPr>
            <a:r>
              <a:rPr lang="pl-PL" sz="5400" dirty="0" err="1" smtClean="0">
                <a:latin typeface="Times New Roman" pitchFamily="18" charset="0"/>
                <a:cs typeface="Times New Roman" pitchFamily="18" charset="0"/>
              </a:rPr>
              <a:t>What</a:t>
            </a:r>
            <a:r>
              <a:rPr lang="pl-PL" sz="5400" dirty="0" smtClean="0">
                <a:latin typeface="Times New Roman" pitchFamily="18" charset="0"/>
                <a:cs typeface="Times New Roman" pitchFamily="18" charset="0"/>
              </a:rPr>
              <a:t> we do </a:t>
            </a:r>
            <a:r>
              <a:rPr lang="pl-PL" sz="5400" dirty="0" err="1" smtClean="0">
                <a:latin typeface="Times New Roman" pitchFamily="18" charset="0"/>
                <a:cs typeface="Times New Roman" pitchFamily="18" charset="0"/>
              </a:rPr>
              <a:t>with</a:t>
            </a:r>
            <a:r>
              <a:rPr lang="pl-PL" sz="5400" dirty="0" smtClean="0">
                <a:latin typeface="Times New Roman" pitchFamily="18" charset="0"/>
                <a:cs typeface="Times New Roman" pitchFamily="18" charset="0"/>
              </a:rPr>
              <a:t> </a:t>
            </a:r>
            <a:r>
              <a:rPr lang="pl-PL" sz="5400" dirty="0" err="1" smtClean="0">
                <a:latin typeface="Times New Roman" pitchFamily="18" charset="0"/>
                <a:cs typeface="Times New Roman" pitchFamily="18" charset="0"/>
              </a:rPr>
              <a:t>food</a:t>
            </a:r>
            <a:r>
              <a:rPr lang="pl-PL" sz="5400" dirty="0" smtClean="0">
                <a:latin typeface="Times New Roman" pitchFamily="18" charset="0"/>
                <a:cs typeface="Times New Roman" pitchFamily="18" charset="0"/>
              </a:rPr>
              <a:t> </a:t>
            </a:r>
            <a:r>
              <a:rPr lang="pl-PL" sz="5400" dirty="0" err="1" smtClean="0">
                <a:latin typeface="Times New Roman" pitchFamily="18" charset="0"/>
                <a:cs typeface="Times New Roman" pitchFamily="18" charset="0"/>
              </a:rPr>
              <a:t>residue</a:t>
            </a:r>
            <a:r>
              <a:rPr lang="pl-PL" sz="5400" dirty="0" smtClean="0">
                <a:latin typeface="Times New Roman" pitchFamily="18" charset="0"/>
                <a:cs typeface="Times New Roman" pitchFamily="18" charset="0"/>
              </a:rPr>
              <a:t>?</a:t>
            </a:r>
            <a:endParaRPr lang="pl-PL" sz="5400" dirty="0">
              <a:latin typeface="Times New Roman" pitchFamily="18" charset="0"/>
              <a:cs typeface="Times New Roman" pitchFamily="18" charset="0"/>
            </a:endParaRPr>
          </a:p>
        </p:txBody>
      </p:sp>
      <p:sp>
        <p:nvSpPr>
          <p:cNvPr id="7173" name="pole tekstowe 5"/>
          <p:cNvSpPr txBox="1">
            <a:spLocks noChangeArrowheads="1"/>
          </p:cNvSpPr>
          <p:nvPr/>
        </p:nvSpPr>
        <p:spPr bwMode="auto">
          <a:xfrm>
            <a:off x="356260" y="3418589"/>
            <a:ext cx="9110663" cy="830997"/>
          </a:xfrm>
          <a:prstGeom prst="rect">
            <a:avLst/>
          </a:prstGeom>
          <a:noFill/>
          <a:ln w="9525">
            <a:noFill/>
            <a:miter lim="800000"/>
            <a:headEnd/>
            <a:tailEnd/>
          </a:ln>
        </p:spPr>
        <p:txBody>
          <a:bodyPr>
            <a:spAutoFit/>
          </a:bodyPr>
          <a:lstStyle/>
          <a:p>
            <a:pPr algn="just" eaLnBrk="1" hangingPunct="1"/>
            <a:r>
              <a:rPr lang="pl-PL" sz="2400" dirty="0"/>
              <a:t/>
            </a:r>
            <a:br>
              <a:rPr lang="pl-PL" sz="2400" dirty="0"/>
            </a:br>
            <a:endParaRPr lang="pl-PL" sz="2400" dirty="0"/>
          </a:p>
        </p:txBody>
      </p:sp>
      <p:sp>
        <p:nvSpPr>
          <p:cNvPr id="8" name="Symbol zastępczy zawartości 7"/>
          <p:cNvSpPr>
            <a:spLocks noGrp="1"/>
          </p:cNvSpPr>
          <p:nvPr>
            <p:ph idx="1"/>
          </p:nvPr>
        </p:nvSpPr>
        <p:spPr>
          <a:xfrm>
            <a:off x="244433" y="1626920"/>
            <a:ext cx="7842662" cy="4952010"/>
          </a:xfrm>
        </p:spPr>
        <p:txBody>
          <a:bodyPr anchor="t"/>
          <a:lstStyle/>
          <a:p>
            <a:pPr algn="ctr">
              <a:buNone/>
            </a:pPr>
            <a:r>
              <a:rPr lang="pl-PL" sz="3200" dirty="0" smtClean="0"/>
              <a:t>	</a:t>
            </a:r>
            <a:r>
              <a:rPr lang="en-US" dirty="0" smtClean="0"/>
              <a:t>Every day students </a:t>
            </a:r>
            <a:r>
              <a:rPr lang="pl-PL" dirty="0" err="1" smtClean="0"/>
              <a:t>in</a:t>
            </a:r>
            <a:r>
              <a:rPr lang="pl-PL" dirty="0" smtClean="0"/>
              <a:t> </a:t>
            </a:r>
            <a:r>
              <a:rPr lang="pl-PL" dirty="0" err="1" smtClean="0"/>
              <a:t>our</a:t>
            </a:r>
            <a:r>
              <a:rPr lang="pl-PL" dirty="0" smtClean="0"/>
              <a:t> </a:t>
            </a:r>
            <a:r>
              <a:rPr lang="pl-PL" dirty="0" err="1" smtClean="0"/>
              <a:t>school</a:t>
            </a:r>
            <a:r>
              <a:rPr lang="pl-PL" dirty="0" smtClean="0"/>
              <a:t> </a:t>
            </a:r>
            <a:r>
              <a:rPr lang="en-US" dirty="0" smtClean="0"/>
              <a:t>can </a:t>
            </a:r>
            <a:r>
              <a:rPr lang="en-US" dirty="0" smtClean="0"/>
              <a:t>use the canteen. Chefs work there every day and prepare dinner </a:t>
            </a:r>
            <a:r>
              <a:rPr lang="en-US" dirty="0" smtClean="0"/>
              <a:t>for</a:t>
            </a:r>
            <a:r>
              <a:rPr lang="pl-PL" dirty="0" smtClean="0"/>
              <a:t> </a:t>
            </a:r>
            <a:r>
              <a:rPr lang="pl-PL" dirty="0" err="1" smtClean="0"/>
              <a:t>our</a:t>
            </a:r>
            <a:r>
              <a:rPr lang="en-US" dirty="0" smtClean="0"/>
              <a:t> </a:t>
            </a:r>
            <a:r>
              <a:rPr lang="en-US" dirty="0" smtClean="0"/>
              <a:t>students. As you </a:t>
            </a:r>
            <a:r>
              <a:rPr lang="en-US" dirty="0" smtClean="0"/>
              <a:t>know </a:t>
            </a:r>
            <a:r>
              <a:rPr lang="en-US" dirty="0" smtClean="0"/>
              <a:t>after dinner is huge quantity of residue. What we do with this? We collect </a:t>
            </a:r>
            <a:r>
              <a:rPr lang="en-US" dirty="0" smtClean="0"/>
              <a:t>everything</a:t>
            </a:r>
            <a:r>
              <a:rPr lang="pl-PL" dirty="0" smtClean="0"/>
              <a:t> </a:t>
            </a:r>
            <a:r>
              <a:rPr lang="pl-PL" dirty="0" err="1" smtClean="0"/>
              <a:t>that</a:t>
            </a:r>
            <a:r>
              <a:rPr lang="pl-PL" dirty="0" smtClean="0"/>
              <a:t> we </a:t>
            </a:r>
            <a:r>
              <a:rPr lang="pl-PL" dirty="0" err="1" smtClean="0"/>
              <a:t>can</a:t>
            </a:r>
            <a:r>
              <a:rPr lang="en-US" dirty="0" smtClean="0"/>
              <a:t> </a:t>
            </a:r>
            <a:r>
              <a:rPr lang="en-US" dirty="0" smtClean="0"/>
              <a:t>to one </a:t>
            </a:r>
            <a:r>
              <a:rPr lang="en-US" dirty="0" smtClean="0"/>
              <a:t>container</a:t>
            </a:r>
            <a:r>
              <a:rPr lang="pl-PL" dirty="0" smtClean="0"/>
              <a:t>, </a:t>
            </a:r>
            <a:r>
              <a:rPr lang="pl-PL" dirty="0" err="1" smtClean="0"/>
              <a:t>take</a:t>
            </a:r>
            <a:r>
              <a:rPr lang="pl-PL" dirty="0" smtClean="0"/>
              <a:t> </a:t>
            </a:r>
            <a:r>
              <a:rPr lang="pl-PL" dirty="0" err="1" smtClean="0"/>
              <a:t>it</a:t>
            </a:r>
            <a:r>
              <a:rPr lang="pl-PL" dirty="0" smtClean="0"/>
              <a:t> </a:t>
            </a:r>
            <a:r>
              <a:rPr lang="pl-PL" dirty="0" err="1" smtClean="0"/>
              <a:t>home</a:t>
            </a:r>
            <a:r>
              <a:rPr lang="en-US" dirty="0" smtClean="0"/>
              <a:t> </a:t>
            </a:r>
            <a:r>
              <a:rPr lang="en-US" dirty="0" smtClean="0"/>
              <a:t>and </a:t>
            </a:r>
            <a:r>
              <a:rPr lang="en-US" dirty="0" smtClean="0"/>
              <a:t>give</a:t>
            </a:r>
            <a:r>
              <a:rPr lang="pl-PL" dirty="0" smtClean="0"/>
              <a:t> to </a:t>
            </a:r>
            <a:r>
              <a:rPr lang="pl-PL" dirty="0" err="1" smtClean="0"/>
              <a:t>our</a:t>
            </a:r>
            <a:r>
              <a:rPr lang="pl-PL" dirty="0" smtClean="0"/>
              <a:t> </a:t>
            </a:r>
            <a:r>
              <a:rPr lang="pl-PL" dirty="0" err="1" smtClean="0"/>
              <a:t>pets</a:t>
            </a:r>
            <a:r>
              <a:rPr lang="en-US" dirty="0" smtClean="0"/>
              <a:t>. </a:t>
            </a:r>
            <a:endParaRPr lang="pl-PL" dirty="0"/>
          </a:p>
        </p:txBody>
      </p:sp>
      <p:pic>
        <p:nvPicPr>
          <p:cNvPr id="9" name="Obraz 8" descr="piktogram-splast-brazowy-organiczne-4z.jpg"/>
          <p:cNvPicPr>
            <a:picLocks noChangeAspect="1"/>
          </p:cNvPicPr>
          <p:nvPr/>
        </p:nvPicPr>
        <p:blipFill>
          <a:blip r:embed="rId3"/>
          <a:stretch>
            <a:fillRect/>
          </a:stretch>
        </p:blipFill>
        <p:spPr>
          <a:xfrm>
            <a:off x="8229599" y="3128713"/>
            <a:ext cx="3301340" cy="3360717"/>
          </a:xfrm>
          <a:prstGeom prst="rect">
            <a:avLst/>
          </a:prstGeom>
        </p:spPr>
      </p:pic>
    </p:spTree>
  </p:cSld>
  <p:clrMapOvr>
    <a:masterClrMapping/>
  </p:clrMapOvr>
  <p:transition spd="slow" advTm="20165">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normAutofit/>
          </a:bodyPr>
          <a:lstStyle/>
          <a:p>
            <a:pPr fontAlgn="auto">
              <a:spcAft>
                <a:spcPts val="0"/>
              </a:spcAft>
              <a:defRPr/>
            </a:pPr>
            <a:r>
              <a:rPr lang="pl-PL" sz="5400" dirty="0" err="1" smtClean="0">
                <a:latin typeface="Times New Roman" pitchFamily="18" charset="0"/>
                <a:cs typeface="Times New Roman" pitchFamily="18" charset="0"/>
              </a:rPr>
              <a:t>Pro-ecological</a:t>
            </a:r>
            <a:r>
              <a:rPr lang="pl-PL" sz="5400" dirty="0" smtClean="0">
                <a:latin typeface="Times New Roman" pitchFamily="18" charset="0"/>
                <a:cs typeface="Times New Roman" pitchFamily="18" charset="0"/>
              </a:rPr>
              <a:t> </a:t>
            </a:r>
            <a:r>
              <a:rPr lang="pl-PL" sz="5400" dirty="0" err="1" smtClean="0">
                <a:latin typeface="Times New Roman" pitchFamily="18" charset="0"/>
                <a:cs typeface="Times New Roman" pitchFamily="18" charset="0"/>
              </a:rPr>
              <a:t>actions</a:t>
            </a:r>
            <a:r>
              <a:rPr lang="pl-PL" sz="5400" dirty="0" smtClean="0">
                <a:latin typeface="Times New Roman" pitchFamily="18" charset="0"/>
                <a:cs typeface="Times New Roman" pitchFamily="18" charset="0"/>
              </a:rPr>
              <a:t> </a:t>
            </a:r>
            <a:r>
              <a:rPr lang="pl-PL" sz="5400" dirty="0" err="1" smtClean="0">
                <a:latin typeface="Times New Roman" pitchFamily="18" charset="0"/>
                <a:cs typeface="Times New Roman" pitchFamily="18" charset="0"/>
              </a:rPr>
              <a:t>in</a:t>
            </a:r>
            <a:r>
              <a:rPr lang="pl-PL" sz="5400" dirty="0" smtClean="0">
                <a:latin typeface="Times New Roman" pitchFamily="18" charset="0"/>
                <a:cs typeface="Times New Roman" pitchFamily="18" charset="0"/>
              </a:rPr>
              <a:t> </a:t>
            </a:r>
            <a:r>
              <a:rPr lang="pl-PL" sz="5400" dirty="0" err="1" smtClean="0">
                <a:latin typeface="Times New Roman" pitchFamily="18" charset="0"/>
                <a:cs typeface="Times New Roman" pitchFamily="18" charset="0"/>
              </a:rPr>
              <a:t>our</a:t>
            </a:r>
            <a:r>
              <a:rPr lang="pl-PL" sz="5400" dirty="0" smtClean="0">
                <a:latin typeface="Times New Roman" pitchFamily="18" charset="0"/>
                <a:cs typeface="Times New Roman" pitchFamily="18" charset="0"/>
              </a:rPr>
              <a:t> </a:t>
            </a:r>
            <a:r>
              <a:rPr lang="pl-PL" sz="5400" dirty="0" err="1" smtClean="0">
                <a:latin typeface="Times New Roman" pitchFamily="18" charset="0"/>
                <a:cs typeface="Times New Roman" pitchFamily="18" charset="0"/>
              </a:rPr>
              <a:t>school</a:t>
            </a:r>
            <a:endParaRPr lang="pl-PL" sz="5400" dirty="0">
              <a:latin typeface="Times New Roman" pitchFamily="18" charset="0"/>
              <a:cs typeface="Times New Roman" pitchFamily="18" charset="0"/>
            </a:endParaRPr>
          </a:p>
        </p:txBody>
      </p:sp>
      <p:sp>
        <p:nvSpPr>
          <p:cNvPr id="9222" name="pole tekstowe 6"/>
          <p:cNvSpPr txBox="1">
            <a:spLocks noChangeArrowheads="1"/>
          </p:cNvSpPr>
          <p:nvPr/>
        </p:nvSpPr>
        <p:spPr bwMode="auto">
          <a:xfrm>
            <a:off x="192088" y="2217738"/>
            <a:ext cx="6827837" cy="880369"/>
          </a:xfrm>
          <a:prstGeom prst="rect">
            <a:avLst/>
          </a:prstGeom>
          <a:noFill/>
          <a:ln w="9525">
            <a:noFill/>
            <a:miter lim="800000"/>
            <a:headEnd/>
            <a:tailEnd/>
          </a:ln>
        </p:spPr>
        <p:txBody>
          <a:bodyPr>
            <a:spAutoFit/>
          </a:bodyPr>
          <a:lstStyle/>
          <a:p>
            <a:pPr algn="just" eaLnBrk="1" hangingPunct="1">
              <a:lnSpc>
                <a:spcPct val="150000"/>
              </a:lnSpc>
            </a:pPr>
            <a:r>
              <a:rPr lang="pl-PL" dirty="0"/>
              <a:t/>
            </a:r>
            <a:br>
              <a:rPr lang="pl-PL" dirty="0"/>
            </a:br>
            <a:endParaRPr lang="pl-PL" dirty="0"/>
          </a:p>
        </p:txBody>
      </p:sp>
      <p:pic>
        <p:nvPicPr>
          <p:cNvPr id="10" name="Symbol zastępczy zawartości 9" descr="Znalezione obrazy dla zapytania ekologia"/>
          <p:cNvPicPr>
            <a:picLocks noGrp="1"/>
          </p:cNvPicPr>
          <p:nvPr>
            <p:ph idx="1"/>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673932" y="1635620"/>
            <a:ext cx="4941346" cy="4788931"/>
          </a:xfrm>
          <a:prstGeom prst="rect">
            <a:avLst/>
          </a:prstGeom>
          <a:noFill/>
          <a:ln>
            <a:noFill/>
          </a:ln>
        </p:spPr>
      </p:pic>
      <p:sp>
        <p:nvSpPr>
          <p:cNvPr id="12" name="pole tekstowe 11"/>
          <p:cNvSpPr txBox="1"/>
          <p:nvPr/>
        </p:nvSpPr>
        <p:spPr>
          <a:xfrm>
            <a:off x="546265" y="1935678"/>
            <a:ext cx="5201392" cy="3539430"/>
          </a:xfrm>
          <a:prstGeom prst="rect">
            <a:avLst/>
          </a:prstGeom>
          <a:noFill/>
        </p:spPr>
        <p:txBody>
          <a:bodyPr wrap="square" rtlCol="0">
            <a:spAutoFit/>
          </a:bodyPr>
          <a:lstStyle/>
          <a:p>
            <a:pPr algn="ctr"/>
            <a:r>
              <a:rPr lang="pl-PL" sz="2800" dirty="0" err="1" smtClean="0"/>
              <a:t>Our</a:t>
            </a:r>
            <a:r>
              <a:rPr lang="pl-PL" sz="2800" dirty="0" smtClean="0"/>
              <a:t> </a:t>
            </a:r>
            <a:r>
              <a:rPr lang="pl-PL" sz="2800" dirty="0" err="1" smtClean="0"/>
              <a:t>school</a:t>
            </a:r>
            <a:r>
              <a:rPr lang="pl-PL" sz="2800" dirty="0" smtClean="0"/>
              <a:t> </a:t>
            </a:r>
            <a:r>
              <a:rPr lang="pl-PL" sz="2800" dirty="0" err="1" smtClean="0"/>
              <a:t>is</a:t>
            </a:r>
            <a:r>
              <a:rPr lang="pl-PL" sz="2800" dirty="0" smtClean="0"/>
              <a:t> </a:t>
            </a:r>
            <a:r>
              <a:rPr lang="pl-PL" sz="2800" dirty="0" err="1" smtClean="0"/>
              <a:t>taking</a:t>
            </a:r>
            <a:r>
              <a:rPr lang="pl-PL" sz="2800" dirty="0" smtClean="0"/>
              <a:t> part </a:t>
            </a:r>
            <a:r>
              <a:rPr lang="pl-PL" sz="2800" dirty="0" err="1" smtClean="0"/>
              <a:t>in</a:t>
            </a:r>
            <a:r>
              <a:rPr lang="pl-PL" sz="2800" dirty="0" smtClean="0"/>
              <a:t> many </a:t>
            </a:r>
            <a:r>
              <a:rPr lang="pl-PL" sz="2800" dirty="0" err="1" smtClean="0"/>
              <a:t>pro-ecological</a:t>
            </a:r>
            <a:r>
              <a:rPr lang="pl-PL" sz="2800" dirty="0" smtClean="0"/>
              <a:t> </a:t>
            </a:r>
            <a:r>
              <a:rPr lang="pl-PL" sz="2800" dirty="0" err="1" smtClean="0"/>
              <a:t>actions</a:t>
            </a:r>
            <a:r>
              <a:rPr lang="pl-PL" sz="2800" dirty="0" smtClean="0"/>
              <a:t>. </a:t>
            </a:r>
            <a:r>
              <a:rPr lang="pl-PL" sz="2800" dirty="0" err="1" smtClean="0"/>
              <a:t>Our</a:t>
            </a:r>
            <a:r>
              <a:rPr lang="pl-PL" sz="2800" dirty="0" smtClean="0"/>
              <a:t> </a:t>
            </a:r>
            <a:r>
              <a:rPr lang="pl-PL" sz="2800" dirty="0" err="1" smtClean="0"/>
              <a:t>biology</a:t>
            </a:r>
            <a:r>
              <a:rPr lang="pl-PL" sz="2800" dirty="0" smtClean="0"/>
              <a:t> </a:t>
            </a:r>
            <a:r>
              <a:rPr lang="pl-PL" sz="2800" dirty="0" err="1" smtClean="0"/>
              <a:t>teachers</a:t>
            </a:r>
            <a:r>
              <a:rPr lang="pl-PL" sz="2800" dirty="0" smtClean="0"/>
              <a:t> </a:t>
            </a:r>
            <a:r>
              <a:rPr lang="pl-PL" sz="2800" dirty="0" err="1" smtClean="0"/>
              <a:t>are</a:t>
            </a:r>
            <a:r>
              <a:rPr lang="pl-PL" sz="2800" dirty="0" smtClean="0"/>
              <a:t> </a:t>
            </a:r>
            <a:r>
              <a:rPr lang="pl-PL" sz="2800" dirty="0" err="1" smtClean="0"/>
              <a:t>teaching</a:t>
            </a:r>
            <a:r>
              <a:rPr lang="pl-PL" sz="2800" dirty="0" smtClean="0"/>
              <a:t> </a:t>
            </a:r>
            <a:r>
              <a:rPr lang="pl-PL" sz="2800" dirty="0" err="1" smtClean="0"/>
              <a:t>us</a:t>
            </a:r>
            <a:r>
              <a:rPr lang="pl-PL" sz="2800" dirty="0" smtClean="0"/>
              <a:t> </a:t>
            </a:r>
            <a:r>
              <a:rPr lang="pl-PL" sz="2800" dirty="0" err="1" smtClean="0"/>
              <a:t>how</a:t>
            </a:r>
            <a:r>
              <a:rPr lang="pl-PL" sz="2800" dirty="0" smtClean="0"/>
              <a:t> </a:t>
            </a:r>
            <a:r>
              <a:rPr lang="pl-PL" sz="2800" dirty="0" err="1" smtClean="0"/>
              <a:t>important</a:t>
            </a:r>
            <a:r>
              <a:rPr lang="pl-PL" sz="2800" dirty="0" smtClean="0"/>
              <a:t> </a:t>
            </a:r>
            <a:r>
              <a:rPr lang="pl-PL" sz="2800" dirty="0" err="1" smtClean="0"/>
              <a:t>is</a:t>
            </a:r>
            <a:r>
              <a:rPr lang="pl-PL" sz="2800" dirty="0" smtClean="0"/>
              <a:t> to be </a:t>
            </a:r>
            <a:r>
              <a:rPr lang="pl-PL" sz="2800" dirty="0" err="1" smtClean="0"/>
              <a:t>ecological</a:t>
            </a:r>
            <a:r>
              <a:rPr lang="pl-PL" sz="2800" dirty="0" smtClean="0"/>
              <a:t>. We </a:t>
            </a:r>
            <a:r>
              <a:rPr lang="pl-PL" sz="2800" dirty="0" err="1" smtClean="0"/>
              <a:t>have</a:t>
            </a:r>
            <a:r>
              <a:rPr lang="pl-PL" sz="2800" dirty="0" smtClean="0"/>
              <a:t> many </a:t>
            </a:r>
            <a:r>
              <a:rPr lang="pl-PL" sz="2800" dirty="0" err="1" smtClean="0"/>
              <a:t>posters</a:t>
            </a:r>
            <a:r>
              <a:rPr lang="pl-PL" sz="2800" dirty="0" smtClean="0"/>
              <a:t> and </a:t>
            </a:r>
            <a:r>
              <a:rPr lang="pl-PL" sz="2800" dirty="0" err="1" smtClean="0"/>
              <a:t>things</a:t>
            </a:r>
            <a:r>
              <a:rPr lang="pl-PL" sz="2800" dirty="0" smtClean="0"/>
              <a:t> </a:t>
            </a:r>
            <a:r>
              <a:rPr lang="pl-PL" sz="2800" dirty="0" err="1" smtClean="0"/>
              <a:t>like</a:t>
            </a:r>
            <a:r>
              <a:rPr lang="pl-PL" sz="2800" dirty="0" smtClean="0"/>
              <a:t> </a:t>
            </a:r>
            <a:r>
              <a:rPr lang="pl-PL" sz="2800" dirty="0" err="1" smtClean="0"/>
              <a:t>that</a:t>
            </a:r>
            <a:r>
              <a:rPr lang="pl-PL" sz="2800" dirty="0" smtClean="0"/>
              <a:t> </a:t>
            </a:r>
            <a:r>
              <a:rPr lang="pl-PL" sz="2800" dirty="0" err="1" smtClean="0"/>
              <a:t>in</a:t>
            </a:r>
            <a:r>
              <a:rPr lang="pl-PL" sz="2800" dirty="0" smtClean="0"/>
              <a:t> </a:t>
            </a:r>
            <a:r>
              <a:rPr lang="pl-PL" sz="2800" dirty="0" err="1" smtClean="0"/>
              <a:t>our</a:t>
            </a:r>
            <a:r>
              <a:rPr lang="pl-PL" sz="2800" dirty="0" smtClean="0"/>
              <a:t> </a:t>
            </a:r>
            <a:r>
              <a:rPr lang="pl-PL" sz="2800" dirty="0" err="1" smtClean="0"/>
              <a:t>corridors</a:t>
            </a:r>
            <a:r>
              <a:rPr lang="pl-PL" sz="2800" dirty="0" smtClean="0"/>
              <a:t> to </a:t>
            </a:r>
            <a:r>
              <a:rPr lang="pl-PL" sz="2800" dirty="0" err="1" smtClean="0"/>
              <a:t>get</a:t>
            </a:r>
            <a:r>
              <a:rPr lang="pl-PL" sz="2800" dirty="0" smtClean="0"/>
              <a:t> </a:t>
            </a:r>
            <a:r>
              <a:rPr lang="pl-PL" sz="2800" dirty="0" err="1" smtClean="0"/>
              <a:t>our</a:t>
            </a:r>
            <a:r>
              <a:rPr lang="pl-PL" sz="2800" dirty="0" smtClean="0"/>
              <a:t> </a:t>
            </a:r>
            <a:r>
              <a:rPr lang="pl-PL" sz="2800" dirty="0" err="1" smtClean="0"/>
              <a:t>students</a:t>
            </a:r>
            <a:r>
              <a:rPr lang="pl-PL" sz="2800" dirty="0" smtClean="0"/>
              <a:t> </a:t>
            </a:r>
            <a:r>
              <a:rPr lang="pl-PL" sz="2800" dirty="0" err="1" smtClean="0"/>
              <a:t>know</a:t>
            </a:r>
            <a:r>
              <a:rPr lang="pl-PL" sz="2800" dirty="0" smtClean="0"/>
              <a:t> </a:t>
            </a:r>
            <a:r>
              <a:rPr lang="pl-PL" sz="2800" dirty="0" err="1" smtClean="0"/>
              <a:t>how</a:t>
            </a:r>
            <a:r>
              <a:rPr lang="pl-PL" sz="2800" dirty="0" smtClean="0"/>
              <a:t> </a:t>
            </a:r>
            <a:r>
              <a:rPr lang="pl-PL" sz="2800" dirty="0" err="1" smtClean="0"/>
              <a:t>important</a:t>
            </a:r>
            <a:r>
              <a:rPr lang="pl-PL" sz="2800" dirty="0" smtClean="0"/>
              <a:t> </a:t>
            </a:r>
            <a:r>
              <a:rPr lang="pl-PL" sz="2800" dirty="0" err="1" smtClean="0"/>
              <a:t>ecology</a:t>
            </a:r>
            <a:r>
              <a:rPr lang="pl-PL" sz="2800" dirty="0" smtClean="0"/>
              <a:t> </a:t>
            </a:r>
            <a:r>
              <a:rPr lang="pl-PL" sz="2800" dirty="0" err="1" smtClean="0"/>
              <a:t>is</a:t>
            </a:r>
            <a:r>
              <a:rPr lang="pl-PL" sz="2800" dirty="0" smtClean="0"/>
              <a:t>.</a:t>
            </a:r>
            <a:endParaRPr lang="pl-PL" sz="2800" dirty="0"/>
          </a:p>
        </p:txBody>
      </p:sp>
    </p:spTree>
  </p:cSld>
  <p:clrMapOvr>
    <a:masterClrMapping/>
  </p:clrMapOvr>
  <p:transition spd="slow" advTm="20165">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ytuł 1"/>
          <p:cNvSpPr>
            <a:spLocks noGrp="1"/>
          </p:cNvSpPr>
          <p:nvPr>
            <p:ph type="title"/>
          </p:nvPr>
        </p:nvSpPr>
        <p:spPr>
          <a:xfrm>
            <a:off x="902525" y="0"/>
            <a:ext cx="10515600" cy="1325563"/>
          </a:xfrm>
        </p:spPr>
        <p:txBody>
          <a:bodyPr/>
          <a:lstStyle/>
          <a:p>
            <a:pPr algn="ctr"/>
            <a:r>
              <a:rPr lang="pl-PL" sz="5400" dirty="0" err="1" smtClean="0">
                <a:latin typeface="Times New Roman" pitchFamily="18" charset="0"/>
                <a:cs typeface="Times New Roman" pitchFamily="18" charset="0"/>
              </a:rPr>
              <a:t>Collection</a:t>
            </a:r>
            <a:r>
              <a:rPr lang="pl-PL" sz="5400" dirty="0" smtClean="0">
                <a:latin typeface="Times New Roman" pitchFamily="18" charset="0"/>
                <a:cs typeface="Times New Roman" pitchFamily="18" charset="0"/>
              </a:rPr>
              <a:t> of </a:t>
            </a:r>
            <a:r>
              <a:rPr lang="pl-PL" sz="5400" dirty="0" err="1" smtClean="0">
                <a:latin typeface="Times New Roman" pitchFamily="18" charset="0"/>
                <a:cs typeface="Times New Roman" pitchFamily="18" charset="0"/>
              </a:rPr>
              <a:t>screw</a:t>
            </a:r>
            <a:endParaRPr lang="pl-PL" sz="5400" dirty="0" smtClean="0">
              <a:latin typeface="Times New Roman" pitchFamily="18" charset="0"/>
              <a:cs typeface="Times New Roman" pitchFamily="18" charset="0"/>
            </a:endParaRPr>
          </a:p>
        </p:txBody>
      </p:sp>
      <p:sp>
        <p:nvSpPr>
          <p:cNvPr id="6" name="Symbol zastępczy zawartości 5"/>
          <p:cNvSpPr>
            <a:spLocks noGrp="1"/>
          </p:cNvSpPr>
          <p:nvPr>
            <p:ph idx="1"/>
          </p:nvPr>
        </p:nvSpPr>
        <p:spPr>
          <a:xfrm>
            <a:off x="249383" y="1246909"/>
            <a:ext cx="11471562" cy="2707574"/>
          </a:xfrm>
        </p:spPr>
        <p:txBody>
          <a:bodyPr/>
          <a:lstStyle/>
          <a:p>
            <a:pPr algn="ctr">
              <a:buNone/>
            </a:pPr>
            <a:r>
              <a:rPr lang="pl-PL" dirty="0" smtClean="0"/>
              <a:t>	</a:t>
            </a:r>
            <a:r>
              <a:rPr lang="en-US" dirty="0" smtClean="0"/>
              <a:t>In </a:t>
            </a:r>
            <a:r>
              <a:rPr lang="en-US" dirty="0" smtClean="0"/>
              <a:t>our school we lead collection of screw. That collection can help people, because kilogram of screw is worth about 0,17 Euro. Expect help by collection, collecting screw is friendly for environment. Packages without screw are easier for crushing and deal less place. It matters during transport and processing, because it lowers costs and shorten time of recyclable and processing materials. </a:t>
            </a:r>
            <a:endParaRPr lang="pl-PL" dirty="0" smtClean="0"/>
          </a:p>
          <a:p>
            <a:pPr>
              <a:buNone/>
            </a:pPr>
            <a:endParaRPr lang="pl-PL" dirty="0"/>
          </a:p>
        </p:txBody>
      </p:sp>
      <p:pic>
        <p:nvPicPr>
          <p:cNvPr id="7" name="Obraz 6" descr="Znalezione obrazy dla zapytania pudełko do zbiórki nakrętek"/>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251266" y="3699414"/>
            <a:ext cx="5678978" cy="2998270"/>
          </a:xfrm>
          <a:prstGeom prst="rect">
            <a:avLst/>
          </a:prstGeom>
          <a:noFill/>
          <a:ln>
            <a:noFill/>
          </a:ln>
        </p:spPr>
      </p:pic>
    </p:spTree>
  </p:cSld>
  <p:clrMapOvr>
    <a:masterClrMapping/>
  </p:clrMapOvr>
  <p:transition spd="slow" advTm="20165">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ytuł 1"/>
          <p:cNvSpPr>
            <a:spLocks noGrp="1"/>
          </p:cNvSpPr>
          <p:nvPr>
            <p:ph type="title"/>
          </p:nvPr>
        </p:nvSpPr>
        <p:spPr>
          <a:xfrm>
            <a:off x="843149" y="176790"/>
            <a:ext cx="10515600" cy="1325562"/>
          </a:xfrm>
        </p:spPr>
        <p:txBody>
          <a:bodyPr/>
          <a:lstStyle/>
          <a:p>
            <a:pPr algn="ctr"/>
            <a:r>
              <a:rPr lang="pl-PL" sz="5400" dirty="0" smtClean="0">
                <a:latin typeface="Times New Roman" pitchFamily="18" charset="0"/>
                <a:cs typeface="Times New Roman" pitchFamily="18" charset="0"/>
              </a:rPr>
              <a:t>We </a:t>
            </a:r>
            <a:r>
              <a:rPr lang="pl-PL" sz="5400" dirty="0" err="1" smtClean="0">
                <a:latin typeface="Times New Roman" pitchFamily="18" charset="0"/>
                <a:cs typeface="Times New Roman" pitchFamily="18" charset="0"/>
              </a:rPr>
              <a:t>collect</a:t>
            </a:r>
            <a:r>
              <a:rPr lang="pl-PL" sz="5400" dirty="0" smtClean="0">
                <a:latin typeface="Times New Roman" pitchFamily="18" charset="0"/>
                <a:cs typeface="Times New Roman" pitchFamily="18" charset="0"/>
              </a:rPr>
              <a:t> </a:t>
            </a:r>
            <a:r>
              <a:rPr lang="pl-PL" sz="5400" dirty="0" err="1" smtClean="0">
                <a:latin typeface="Times New Roman" pitchFamily="18" charset="0"/>
                <a:cs typeface="Times New Roman" pitchFamily="18" charset="0"/>
              </a:rPr>
              <a:t>used</a:t>
            </a:r>
            <a:r>
              <a:rPr lang="pl-PL" sz="5400" dirty="0" smtClean="0">
                <a:latin typeface="Times New Roman" pitchFamily="18" charset="0"/>
                <a:cs typeface="Times New Roman" pitchFamily="18" charset="0"/>
              </a:rPr>
              <a:t> </a:t>
            </a:r>
            <a:r>
              <a:rPr lang="pl-PL" sz="5400" dirty="0" err="1" smtClean="0">
                <a:latin typeface="Times New Roman" pitchFamily="18" charset="0"/>
                <a:cs typeface="Times New Roman" pitchFamily="18" charset="0"/>
              </a:rPr>
              <a:t>batteries</a:t>
            </a:r>
            <a:endParaRPr lang="pl-PL" sz="5400" dirty="0" smtClean="0">
              <a:latin typeface="Times New Roman" pitchFamily="18" charset="0"/>
              <a:cs typeface="Times New Roman" pitchFamily="18" charset="0"/>
            </a:endParaRPr>
          </a:p>
        </p:txBody>
      </p:sp>
      <p:sp>
        <p:nvSpPr>
          <p:cNvPr id="13315" name="Symbol zastępczy zawartości 2"/>
          <p:cNvSpPr>
            <a:spLocks noGrp="1"/>
          </p:cNvSpPr>
          <p:nvPr>
            <p:ph idx="1"/>
          </p:nvPr>
        </p:nvSpPr>
        <p:spPr>
          <a:xfrm>
            <a:off x="-208807" y="1748415"/>
            <a:ext cx="6240463" cy="4351337"/>
          </a:xfrm>
        </p:spPr>
        <p:txBody>
          <a:bodyPr anchor="ctr"/>
          <a:lstStyle/>
          <a:p>
            <a:pPr algn="ctr">
              <a:buNone/>
            </a:pPr>
            <a:r>
              <a:rPr lang="pl-PL" dirty="0" smtClean="0"/>
              <a:t>	</a:t>
            </a:r>
            <a:r>
              <a:rPr lang="en-US" dirty="0" smtClean="0"/>
              <a:t>In </a:t>
            </a:r>
            <a:r>
              <a:rPr lang="en-US" dirty="0" smtClean="0"/>
              <a:t>our school for a long time we lead collection of used batteries.</a:t>
            </a:r>
            <a:endParaRPr lang="pl-PL" dirty="0" smtClean="0"/>
          </a:p>
          <a:p>
            <a:pPr algn="ctr">
              <a:buNone/>
            </a:pPr>
            <a:r>
              <a:rPr lang="pl-PL" dirty="0" smtClean="0"/>
              <a:t>	</a:t>
            </a:r>
            <a:r>
              <a:rPr lang="en-US" dirty="0" smtClean="0"/>
              <a:t>That </a:t>
            </a:r>
            <a:r>
              <a:rPr lang="en-US" dirty="0" smtClean="0"/>
              <a:t>collecting have a lot of profits, primarily it protects us from secretion by batteries dangerous substances from roots and chemical compounds, which are components of batteries.</a:t>
            </a:r>
            <a:endParaRPr lang="pl-PL" dirty="0" smtClean="0"/>
          </a:p>
          <a:p>
            <a:pPr marL="0" indent="0" algn="just">
              <a:lnSpc>
                <a:spcPct val="160000"/>
              </a:lnSpc>
              <a:buFont typeface="Arial" charset="0"/>
              <a:buNone/>
            </a:pPr>
            <a:endParaRPr lang="pl-PL" sz="2000" dirty="0" smtClean="0"/>
          </a:p>
        </p:txBody>
      </p:sp>
      <p:pic>
        <p:nvPicPr>
          <p:cNvPr id="6" name="Obraz 5" descr="baterie.jpg"/>
          <p:cNvPicPr>
            <a:picLocks noChangeAspect="1"/>
          </p:cNvPicPr>
          <p:nvPr/>
        </p:nvPicPr>
        <p:blipFill>
          <a:blip r:embed="rId3"/>
          <a:stretch>
            <a:fillRect/>
          </a:stretch>
        </p:blipFill>
        <p:spPr>
          <a:xfrm>
            <a:off x="6238501" y="1747158"/>
            <a:ext cx="5603175" cy="4202381"/>
          </a:xfrm>
          <a:prstGeom prst="rect">
            <a:avLst/>
          </a:prstGeom>
        </p:spPr>
      </p:pic>
    </p:spTree>
  </p:cSld>
  <p:clrMapOvr>
    <a:masterClrMapping/>
  </p:clrMapOvr>
  <p:transition spd="slow" advTm="20165">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p:txBody>
          <a:bodyPr/>
          <a:lstStyle/>
          <a:p>
            <a:pPr algn="ctr"/>
            <a:r>
              <a:rPr lang="pl-PL" sz="5400" dirty="0" smtClean="0">
                <a:latin typeface="Times New Roman" pitchFamily="18" charset="0"/>
                <a:cs typeface="Times New Roman" pitchFamily="18" charset="0"/>
              </a:rPr>
              <a:t>We </a:t>
            </a:r>
            <a:r>
              <a:rPr lang="pl-PL" sz="5400" dirty="0" err="1" smtClean="0">
                <a:latin typeface="Times New Roman" pitchFamily="18" charset="0"/>
                <a:cs typeface="Times New Roman" pitchFamily="18" charset="0"/>
              </a:rPr>
              <a:t>collect</a:t>
            </a:r>
            <a:r>
              <a:rPr lang="pl-PL" sz="5400" dirty="0" smtClean="0">
                <a:latin typeface="Times New Roman" pitchFamily="18" charset="0"/>
                <a:cs typeface="Times New Roman" pitchFamily="18" charset="0"/>
              </a:rPr>
              <a:t> waste paper</a:t>
            </a:r>
            <a:endParaRPr lang="pl-PL" sz="5400" dirty="0">
              <a:latin typeface="Times New Roman" pitchFamily="18" charset="0"/>
              <a:cs typeface="Times New Roman" pitchFamily="18" charset="0"/>
            </a:endParaRPr>
          </a:p>
        </p:txBody>
      </p:sp>
      <p:sp>
        <p:nvSpPr>
          <p:cNvPr id="16" name="pole tekstowe 15"/>
          <p:cNvSpPr txBox="1"/>
          <p:nvPr/>
        </p:nvSpPr>
        <p:spPr>
          <a:xfrm>
            <a:off x="320634" y="1520042"/>
            <a:ext cx="5961414" cy="5632311"/>
          </a:xfrm>
          <a:prstGeom prst="rect">
            <a:avLst/>
          </a:prstGeom>
          <a:noFill/>
        </p:spPr>
        <p:txBody>
          <a:bodyPr wrap="square" rtlCol="0" anchor="ctr">
            <a:spAutoFit/>
          </a:bodyPr>
          <a:lstStyle/>
          <a:p>
            <a:pPr algn="ctr"/>
            <a:r>
              <a:rPr lang="en-US" sz="2400" dirty="0" smtClean="0">
                <a:latin typeface="+mn-lt"/>
              </a:rPr>
              <a:t>Paper </a:t>
            </a:r>
            <a:r>
              <a:rPr lang="en-US" sz="2400" dirty="0">
                <a:latin typeface="+mn-lt"/>
              </a:rPr>
              <a:t>is the main form of waste created by schools. We have also a lot of waste paper in our homes. There are a number of charity </a:t>
            </a:r>
            <a:r>
              <a:rPr lang="en-US" sz="2400" dirty="0" err="1">
                <a:latin typeface="+mn-lt"/>
              </a:rPr>
              <a:t>organisations</a:t>
            </a:r>
            <a:r>
              <a:rPr lang="en-US" sz="2400" dirty="0">
                <a:latin typeface="+mn-lt"/>
              </a:rPr>
              <a:t> which are collecting waste paper and buy important things for the people who need help by money that they earn on it. One of the famous </a:t>
            </a:r>
            <a:r>
              <a:rPr lang="en-US" sz="2400" dirty="0" err="1">
                <a:latin typeface="+mn-lt"/>
              </a:rPr>
              <a:t>organisations</a:t>
            </a:r>
            <a:r>
              <a:rPr lang="en-US" sz="2400" dirty="0">
                <a:latin typeface="+mn-lt"/>
              </a:rPr>
              <a:t> which is collecting waste paper, spend their money building wells in Sudan. </a:t>
            </a:r>
            <a:endParaRPr lang="pl-PL" sz="2400" dirty="0">
              <a:latin typeface="+mn-lt"/>
            </a:endParaRPr>
          </a:p>
          <a:p>
            <a:endParaRPr lang="pl-PL" dirty="0" smtClean="0"/>
          </a:p>
          <a:p>
            <a:endParaRPr lang="pl-PL" dirty="0"/>
          </a:p>
          <a:p>
            <a:endParaRPr lang="pl-PL" dirty="0" smtClean="0"/>
          </a:p>
          <a:p>
            <a:endParaRPr lang="pl-PL" dirty="0"/>
          </a:p>
          <a:p>
            <a:endParaRPr lang="pl-PL" dirty="0" smtClean="0"/>
          </a:p>
          <a:p>
            <a:endParaRPr lang="pl-PL" dirty="0"/>
          </a:p>
          <a:p>
            <a:endParaRPr lang="pl-PL" dirty="0" smtClean="0"/>
          </a:p>
          <a:p>
            <a:endParaRPr lang="pl-PL" dirty="0"/>
          </a:p>
        </p:txBody>
      </p:sp>
      <p:pic>
        <p:nvPicPr>
          <p:cNvPr id="18" name="Obraz 17" descr="1111.jpeg"/>
          <p:cNvPicPr>
            <a:picLocks noChangeAspect="1"/>
          </p:cNvPicPr>
          <p:nvPr/>
        </p:nvPicPr>
        <p:blipFill>
          <a:blip r:embed="rId3"/>
          <a:stretch>
            <a:fillRect/>
          </a:stretch>
        </p:blipFill>
        <p:spPr>
          <a:xfrm>
            <a:off x="6749143" y="1917865"/>
            <a:ext cx="4599709" cy="3449782"/>
          </a:xfrm>
          <a:prstGeom prst="rect">
            <a:avLst/>
          </a:prstGeom>
        </p:spPr>
      </p:pic>
    </p:spTree>
  </p:cSld>
  <p:clrMapOvr>
    <a:masterClrMapping/>
  </p:clrMapOvr>
  <p:transition spd="slow" advTm="20165">
    <p:cover dir="r"/>
  </p:transition>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TotalTime>
  <Words>319</Words>
  <Application>Microsoft Office PowerPoint</Application>
  <PresentationFormat>Niestandardowy</PresentationFormat>
  <Paragraphs>51</Paragraphs>
  <Slides>13</Slides>
  <Notes>7</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13</vt:i4>
      </vt:variant>
    </vt:vector>
  </HeadingPairs>
  <TitlesOfParts>
    <vt:vector size="18" baseType="lpstr">
      <vt:lpstr>Calibri</vt:lpstr>
      <vt:lpstr>Arial</vt:lpstr>
      <vt:lpstr>Calibri Light</vt:lpstr>
      <vt:lpstr>Times New Roman</vt:lpstr>
      <vt:lpstr>Motyw pakietu Office</vt:lpstr>
      <vt:lpstr>How sustainable is my school?</vt:lpstr>
      <vt:lpstr>A few words about recycling</vt:lpstr>
      <vt:lpstr>Recycling in our school</vt:lpstr>
      <vt:lpstr>Slajd 4</vt:lpstr>
      <vt:lpstr>What we do with food residue?</vt:lpstr>
      <vt:lpstr>Pro-ecological actions in our school</vt:lpstr>
      <vt:lpstr>Collection of screw</vt:lpstr>
      <vt:lpstr>We collect used batteries</vt:lpstr>
      <vt:lpstr>We collect waste paper</vt:lpstr>
      <vt:lpstr>The newest eco-investment in our school</vt:lpstr>
      <vt:lpstr>Summation</vt:lpstr>
      <vt:lpstr>You can decide</vt:lpstr>
      <vt:lpstr>Thanks for your attention Aleksandra Uchyra Julia Markowska  from Poland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ZACHĘCAM DO RECYKLINGU</dc:title>
  <dc:creator>hubert to leszcz</dc:creator>
  <cp:lastModifiedBy>Uryha</cp:lastModifiedBy>
  <cp:revision>39</cp:revision>
  <dcterms:created xsi:type="dcterms:W3CDTF">2014-05-25T09:44:10Z</dcterms:created>
  <dcterms:modified xsi:type="dcterms:W3CDTF">2017-12-07T19:46:06Z</dcterms:modified>
</cp:coreProperties>
</file>